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75" r:id="rId3"/>
    <p:sldId id="276" r:id="rId4"/>
    <p:sldId id="291" r:id="rId5"/>
    <p:sldId id="294" r:id="rId6"/>
    <p:sldId id="286" r:id="rId7"/>
    <p:sldId id="287" r:id="rId8"/>
    <p:sldId id="288" r:id="rId9"/>
    <p:sldId id="274" r:id="rId10"/>
    <p:sldId id="277" r:id="rId11"/>
    <p:sldId id="278" r:id="rId12"/>
    <p:sldId id="280" r:id="rId13"/>
    <p:sldId id="279" r:id="rId14"/>
    <p:sldId id="290" r:id="rId15"/>
    <p:sldId id="281" r:id="rId16"/>
    <p:sldId id="282" r:id="rId17"/>
    <p:sldId id="283" r:id="rId18"/>
    <p:sldId id="284" r:id="rId19"/>
    <p:sldId id="285" r:id="rId20"/>
    <p:sldId id="292" r:id="rId21"/>
    <p:sldId id="293" r:id="rId22"/>
    <p:sldId id="356" r:id="rId23"/>
    <p:sldId id="360" r:id="rId24"/>
    <p:sldId id="361" r:id="rId25"/>
    <p:sldId id="359" r:id="rId26"/>
    <p:sldId id="289" r:id="rId2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Raleway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ad Champagne" initials="JC" lastIdx="6" clrIdx="0">
    <p:extLst>
      <p:ext uri="{19B8F6BF-5375-455C-9EA6-DF929625EA0E}">
        <p15:presenceInfo xmlns:p15="http://schemas.microsoft.com/office/powerpoint/2012/main" userId="2cacf35b6f4732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775" autoAdjust="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IX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41963270251656E-2"/>
          <c:y val="2.5157474255053193E-2"/>
          <c:w val="0.9383205145158382"/>
          <c:h val="0.8912670954298651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Sheet1!$A$2:$A$124</c:f>
              <c:numCache>
                <c:formatCode>m/d/yyyy</c:formatCode>
                <c:ptCount val="123"/>
                <c:pt idx="0">
                  <c:v>44144</c:v>
                </c:pt>
                <c:pt idx="1">
                  <c:v>44145</c:v>
                </c:pt>
                <c:pt idx="2">
                  <c:v>44146</c:v>
                </c:pt>
                <c:pt idx="3">
                  <c:v>44147</c:v>
                </c:pt>
                <c:pt idx="4">
                  <c:v>44148</c:v>
                </c:pt>
                <c:pt idx="5">
                  <c:v>44151</c:v>
                </c:pt>
                <c:pt idx="6">
                  <c:v>44152</c:v>
                </c:pt>
                <c:pt idx="7">
                  <c:v>44153</c:v>
                </c:pt>
                <c:pt idx="8">
                  <c:v>44154</c:v>
                </c:pt>
                <c:pt idx="9">
                  <c:v>44155</c:v>
                </c:pt>
                <c:pt idx="10">
                  <c:v>44158</c:v>
                </c:pt>
                <c:pt idx="11">
                  <c:v>44159</c:v>
                </c:pt>
                <c:pt idx="12">
                  <c:v>44160</c:v>
                </c:pt>
                <c:pt idx="13">
                  <c:v>44162</c:v>
                </c:pt>
                <c:pt idx="14">
                  <c:v>44165</c:v>
                </c:pt>
                <c:pt idx="15">
                  <c:v>44166</c:v>
                </c:pt>
                <c:pt idx="16">
                  <c:v>44167</c:v>
                </c:pt>
                <c:pt idx="17">
                  <c:v>44168</c:v>
                </c:pt>
                <c:pt idx="18">
                  <c:v>44169</c:v>
                </c:pt>
                <c:pt idx="19">
                  <c:v>44172</c:v>
                </c:pt>
                <c:pt idx="20">
                  <c:v>44173</c:v>
                </c:pt>
                <c:pt idx="21">
                  <c:v>44174</c:v>
                </c:pt>
                <c:pt idx="22">
                  <c:v>44175</c:v>
                </c:pt>
                <c:pt idx="23">
                  <c:v>44176</c:v>
                </c:pt>
                <c:pt idx="24">
                  <c:v>44179</c:v>
                </c:pt>
                <c:pt idx="25">
                  <c:v>44180</c:v>
                </c:pt>
                <c:pt idx="26">
                  <c:v>44181</c:v>
                </c:pt>
                <c:pt idx="27">
                  <c:v>44182</c:v>
                </c:pt>
                <c:pt idx="28">
                  <c:v>44183</c:v>
                </c:pt>
                <c:pt idx="29">
                  <c:v>44186</c:v>
                </c:pt>
                <c:pt idx="30">
                  <c:v>44187</c:v>
                </c:pt>
                <c:pt idx="31">
                  <c:v>44188</c:v>
                </c:pt>
                <c:pt idx="32">
                  <c:v>44189</c:v>
                </c:pt>
                <c:pt idx="33">
                  <c:v>44193</c:v>
                </c:pt>
                <c:pt idx="34">
                  <c:v>44194</c:v>
                </c:pt>
                <c:pt idx="35">
                  <c:v>44195</c:v>
                </c:pt>
                <c:pt idx="36">
                  <c:v>44196</c:v>
                </c:pt>
                <c:pt idx="37">
                  <c:v>44200</c:v>
                </c:pt>
                <c:pt idx="38">
                  <c:v>44201</c:v>
                </c:pt>
                <c:pt idx="39">
                  <c:v>44202</c:v>
                </c:pt>
                <c:pt idx="40">
                  <c:v>44203</c:v>
                </c:pt>
                <c:pt idx="41">
                  <c:v>44204</c:v>
                </c:pt>
                <c:pt idx="42">
                  <c:v>44207</c:v>
                </c:pt>
                <c:pt idx="43">
                  <c:v>44208</c:v>
                </c:pt>
                <c:pt idx="44">
                  <c:v>44209</c:v>
                </c:pt>
                <c:pt idx="45">
                  <c:v>44210</c:v>
                </c:pt>
                <c:pt idx="46">
                  <c:v>44211</c:v>
                </c:pt>
                <c:pt idx="47">
                  <c:v>44215</c:v>
                </c:pt>
                <c:pt idx="48">
                  <c:v>44216</c:v>
                </c:pt>
                <c:pt idx="49">
                  <c:v>44217</c:v>
                </c:pt>
                <c:pt idx="50">
                  <c:v>44218</c:v>
                </c:pt>
                <c:pt idx="51">
                  <c:v>44221</c:v>
                </c:pt>
                <c:pt idx="52">
                  <c:v>44222</c:v>
                </c:pt>
                <c:pt idx="53">
                  <c:v>44223</c:v>
                </c:pt>
                <c:pt idx="54">
                  <c:v>44224</c:v>
                </c:pt>
                <c:pt idx="55">
                  <c:v>44225</c:v>
                </c:pt>
                <c:pt idx="56">
                  <c:v>44228</c:v>
                </c:pt>
                <c:pt idx="57">
                  <c:v>44229</c:v>
                </c:pt>
                <c:pt idx="58">
                  <c:v>44230</c:v>
                </c:pt>
                <c:pt idx="59">
                  <c:v>44231</c:v>
                </c:pt>
                <c:pt idx="60">
                  <c:v>44232</c:v>
                </c:pt>
                <c:pt idx="61">
                  <c:v>44235</c:v>
                </c:pt>
                <c:pt idx="62">
                  <c:v>44236</c:v>
                </c:pt>
                <c:pt idx="63">
                  <c:v>44237</c:v>
                </c:pt>
                <c:pt idx="64">
                  <c:v>44238</c:v>
                </c:pt>
                <c:pt idx="65">
                  <c:v>44239</c:v>
                </c:pt>
                <c:pt idx="66">
                  <c:v>44243</c:v>
                </c:pt>
                <c:pt idx="67">
                  <c:v>44244</c:v>
                </c:pt>
                <c:pt idx="68">
                  <c:v>44245</c:v>
                </c:pt>
                <c:pt idx="69">
                  <c:v>44246</c:v>
                </c:pt>
                <c:pt idx="70">
                  <c:v>44249</c:v>
                </c:pt>
                <c:pt idx="71">
                  <c:v>44250</c:v>
                </c:pt>
                <c:pt idx="72">
                  <c:v>44251</c:v>
                </c:pt>
                <c:pt idx="73">
                  <c:v>44252</c:v>
                </c:pt>
                <c:pt idx="74">
                  <c:v>44253</c:v>
                </c:pt>
                <c:pt idx="75">
                  <c:v>44256</c:v>
                </c:pt>
                <c:pt idx="76">
                  <c:v>44257</c:v>
                </c:pt>
                <c:pt idx="77">
                  <c:v>44258</c:v>
                </c:pt>
                <c:pt idx="78">
                  <c:v>44259</c:v>
                </c:pt>
                <c:pt idx="79">
                  <c:v>44260</c:v>
                </c:pt>
                <c:pt idx="80">
                  <c:v>44263</c:v>
                </c:pt>
                <c:pt idx="81">
                  <c:v>44264</c:v>
                </c:pt>
                <c:pt idx="82">
                  <c:v>44265</c:v>
                </c:pt>
                <c:pt idx="83">
                  <c:v>44266</c:v>
                </c:pt>
                <c:pt idx="84">
                  <c:v>44267</c:v>
                </c:pt>
                <c:pt idx="85">
                  <c:v>44270</c:v>
                </c:pt>
                <c:pt idx="86">
                  <c:v>44271</c:v>
                </c:pt>
                <c:pt idx="87">
                  <c:v>44272</c:v>
                </c:pt>
                <c:pt idx="88">
                  <c:v>44273</c:v>
                </c:pt>
                <c:pt idx="89">
                  <c:v>44274</c:v>
                </c:pt>
                <c:pt idx="90">
                  <c:v>44277</c:v>
                </c:pt>
                <c:pt idx="91">
                  <c:v>44278</c:v>
                </c:pt>
                <c:pt idx="92">
                  <c:v>44279</c:v>
                </c:pt>
                <c:pt idx="93">
                  <c:v>44280</c:v>
                </c:pt>
                <c:pt idx="94">
                  <c:v>44281</c:v>
                </c:pt>
                <c:pt idx="95">
                  <c:v>44284</c:v>
                </c:pt>
                <c:pt idx="96">
                  <c:v>44285</c:v>
                </c:pt>
                <c:pt idx="97">
                  <c:v>44286</c:v>
                </c:pt>
                <c:pt idx="98">
                  <c:v>44287</c:v>
                </c:pt>
                <c:pt idx="99">
                  <c:v>44291</c:v>
                </c:pt>
                <c:pt idx="100">
                  <c:v>44292</c:v>
                </c:pt>
                <c:pt idx="101">
                  <c:v>44293</c:v>
                </c:pt>
                <c:pt idx="102">
                  <c:v>44294</c:v>
                </c:pt>
                <c:pt idx="103">
                  <c:v>44295</c:v>
                </c:pt>
                <c:pt idx="104">
                  <c:v>44298</c:v>
                </c:pt>
                <c:pt idx="105">
                  <c:v>44299</c:v>
                </c:pt>
                <c:pt idx="106">
                  <c:v>44300</c:v>
                </c:pt>
                <c:pt idx="107">
                  <c:v>44301</c:v>
                </c:pt>
                <c:pt idx="108">
                  <c:v>44302</c:v>
                </c:pt>
                <c:pt idx="109">
                  <c:v>44305</c:v>
                </c:pt>
                <c:pt idx="110">
                  <c:v>44306</c:v>
                </c:pt>
                <c:pt idx="111">
                  <c:v>44307</c:v>
                </c:pt>
                <c:pt idx="112">
                  <c:v>44308</c:v>
                </c:pt>
                <c:pt idx="113">
                  <c:v>44309</c:v>
                </c:pt>
                <c:pt idx="114">
                  <c:v>44312</c:v>
                </c:pt>
                <c:pt idx="115">
                  <c:v>44313</c:v>
                </c:pt>
                <c:pt idx="116">
                  <c:v>44314</c:v>
                </c:pt>
                <c:pt idx="117">
                  <c:v>44315</c:v>
                </c:pt>
                <c:pt idx="118">
                  <c:v>44316</c:v>
                </c:pt>
                <c:pt idx="119">
                  <c:v>44319</c:v>
                </c:pt>
                <c:pt idx="120">
                  <c:v>44320</c:v>
                </c:pt>
                <c:pt idx="121">
                  <c:v>44321</c:v>
                </c:pt>
                <c:pt idx="122">
                  <c:v>44322</c:v>
                </c:pt>
              </c:numCache>
            </c:numRef>
          </c:cat>
          <c:val>
            <c:numRef>
              <c:f>Sheet1!$B$2:$B$124</c:f>
              <c:numCache>
                <c:formatCode>General</c:formatCode>
                <c:ptCount val="123"/>
                <c:pt idx="0">
                  <c:v>25.75</c:v>
                </c:pt>
                <c:pt idx="1">
                  <c:v>24.799999</c:v>
                </c:pt>
                <c:pt idx="2">
                  <c:v>23.450001</c:v>
                </c:pt>
                <c:pt idx="3">
                  <c:v>25.35</c:v>
                </c:pt>
                <c:pt idx="4">
                  <c:v>23.1</c:v>
                </c:pt>
                <c:pt idx="5">
                  <c:v>22.450001</c:v>
                </c:pt>
                <c:pt idx="6">
                  <c:v>22.709999</c:v>
                </c:pt>
                <c:pt idx="7">
                  <c:v>23.84</c:v>
                </c:pt>
                <c:pt idx="8">
                  <c:v>23.110001</c:v>
                </c:pt>
                <c:pt idx="9">
                  <c:v>23.700001</c:v>
                </c:pt>
                <c:pt idx="10">
                  <c:v>22.66</c:v>
                </c:pt>
                <c:pt idx="11">
                  <c:v>21.639999</c:v>
                </c:pt>
                <c:pt idx="12">
                  <c:v>21.25</c:v>
                </c:pt>
                <c:pt idx="13">
                  <c:v>20.84</c:v>
                </c:pt>
                <c:pt idx="14">
                  <c:v>20.57</c:v>
                </c:pt>
                <c:pt idx="15">
                  <c:v>20.77</c:v>
                </c:pt>
                <c:pt idx="16">
                  <c:v>21.17</c:v>
                </c:pt>
                <c:pt idx="17">
                  <c:v>21.280000999999999</c:v>
                </c:pt>
                <c:pt idx="18">
                  <c:v>20.790001</c:v>
                </c:pt>
                <c:pt idx="19">
                  <c:v>21.299999</c:v>
                </c:pt>
                <c:pt idx="20">
                  <c:v>20.68</c:v>
                </c:pt>
                <c:pt idx="21">
                  <c:v>22.27</c:v>
                </c:pt>
                <c:pt idx="22">
                  <c:v>22.52</c:v>
                </c:pt>
                <c:pt idx="23">
                  <c:v>23.309999000000001</c:v>
                </c:pt>
                <c:pt idx="24">
                  <c:v>24.719999000000001</c:v>
                </c:pt>
                <c:pt idx="25">
                  <c:v>22.889999</c:v>
                </c:pt>
                <c:pt idx="26">
                  <c:v>22.5</c:v>
                </c:pt>
                <c:pt idx="27">
                  <c:v>21.93</c:v>
                </c:pt>
                <c:pt idx="28">
                  <c:v>21.57</c:v>
                </c:pt>
                <c:pt idx="29">
                  <c:v>25.16</c:v>
                </c:pt>
                <c:pt idx="30">
                  <c:v>24.23</c:v>
                </c:pt>
                <c:pt idx="31">
                  <c:v>23.309999000000001</c:v>
                </c:pt>
                <c:pt idx="32">
                  <c:v>21.530000999999999</c:v>
                </c:pt>
                <c:pt idx="33">
                  <c:v>21.700001</c:v>
                </c:pt>
                <c:pt idx="34">
                  <c:v>23.08</c:v>
                </c:pt>
                <c:pt idx="35">
                  <c:v>22.77</c:v>
                </c:pt>
                <c:pt idx="36">
                  <c:v>22.75</c:v>
                </c:pt>
                <c:pt idx="37">
                  <c:v>26.969999000000001</c:v>
                </c:pt>
                <c:pt idx="38">
                  <c:v>25.34</c:v>
                </c:pt>
                <c:pt idx="39">
                  <c:v>25.07</c:v>
                </c:pt>
                <c:pt idx="40">
                  <c:v>22.370000999999998</c:v>
                </c:pt>
                <c:pt idx="41">
                  <c:v>21.559999000000001</c:v>
                </c:pt>
                <c:pt idx="42">
                  <c:v>24.08</c:v>
                </c:pt>
                <c:pt idx="43">
                  <c:v>23.33</c:v>
                </c:pt>
                <c:pt idx="44">
                  <c:v>22.209999</c:v>
                </c:pt>
                <c:pt idx="45">
                  <c:v>23.25</c:v>
                </c:pt>
                <c:pt idx="46">
                  <c:v>24.34</c:v>
                </c:pt>
                <c:pt idx="47">
                  <c:v>23.24</c:v>
                </c:pt>
                <c:pt idx="48">
                  <c:v>21.58</c:v>
                </c:pt>
                <c:pt idx="49">
                  <c:v>21.32</c:v>
                </c:pt>
                <c:pt idx="50">
                  <c:v>21.91</c:v>
                </c:pt>
                <c:pt idx="51">
                  <c:v>23.190000999999999</c:v>
                </c:pt>
                <c:pt idx="52">
                  <c:v>23.02</c:v>
                </c:pt>
                <c:pt idx="53">
                  <c:v>37.209999000000003</c:v>
                </c:pt>
                <c:pt idx="54">
                  <c:v>30.209999</c:v>
                </c:pt>
                <c:pt idx="55">
                  <c:v>33.090000000000003</c:v>
                </c:pt>
                <c:pt idx="56">
                  <c:v>30.24</c:v>
                </c:pt>
                <c:pt idx="57">
                  <c:v>25.559999000000001</c:v>
                </c:pt>
                <c:pt idx="58">
                  <c:v>22.91</c:v>
                </c:pt>
                <c:pt idx="59">
                  <c:v>21.77</c:v>
                </c:pt>
                <c:pt idx="60">
                  <c:v>20.870000999999998</c:v>
                </c:pt>
                <c:pt idx="61">
                  <c:v>21.24</c:v>
                </c:pt>
                <c:pt idx="62">
                  <c:v>21.629999000000002</c:v>
                </c:pt>
                <c:pt idx="63">
                  <c:v>21.99</c:v>
                </c:pt>
                <c:pt idx="64">
                  <c:v>21.25</c:v>
                </c:pt>
                <c:pt idx="65">
                  <c:v>19.969999000000001</c:v>
                </c:pt>
                <c:pt idx="66">
                  <c:v>21.459999</c:v>
                </c:pt>
                <c:pt idx="67">
                  <c:v>21.5</c:v>
                </c:pt>
                <c:pt idx="68">
                  <c:v>22.49</c:v>
                </c:pt>
                <c:pt idx="69">
                  <c:v>22.049999</c:v>
                </c:pt>
                <c:pt idx="70">
                  <c:v>23.450001</c:v>
                </c:pt>
                <c:pt idx="71">
                  <c:v>23.110001</c:v>
                </c:pt>
                <c:pt idx="72">
                  <c:v>21.34</c:v>
                </c:pt>
                <c:pt idx="73">
                  <c:v>28.889999</c:v>
                </c:pt>
                <c:pt idx="74">
                  <c:v>27.950001</c:v>
                </c:pt>
                <c:pt idx="75">
                  <c:v>23.35</c:v>
                </c:pt>
                <c:pt idx="76">
                  <c:v>24.1</c:v>
                </c:pt>
                <c:pt idx="77">
                  <c:v>26.67</c:v>
                </c:pt>
                <c:pt idx="78">
                  <c:v>28.57</c:v>
                </c:pt>
                <c:pt idx="79">
                  <c:v>24.66</c:v>
                </c:pt>
                <c:pt idx="80">
                  <c:v>25.469999000000001</c:v>
                </c:pt>
                <c:pt idx="81">
                  <c:v>24.030000999999999</c:v>
                </c:pt>
                <c:pt idx="82">
                  <c:v>22.559999000000001</c:v>
                </c:pt>
                <c:pt idx="83">
                  <c:v>21.91</c:v>
                </c:pt>
                <c:pt idx="84">
                  <c:v>20.690000999999999</c:v>
                </c:pt>
                <c:pt idx="85">
                  <c:v>20.030000999999999</c:v>
                </c:pt>
                <c:pt idx="86">
                  <c:v>19.790001</c:v>
                </c:pt>
                <c:pt idx="87">
                  <c:v>19.23</c:v>
                </c:pt>
                <c:pt idx="88">
                  <c:v>21.58</c:v>
                </c:pt>
                <c:pt idx="89">
                  <c:v>20.950001</c:v>
                </c:pt>
                <c:pt idx="90">
                  <c:v>18.879999000000002</c:v>
                </c:pt>
                <c:pt idx="91">
                  <c:v>20.299999</c:v>
                </c:pt>
                <c:pt idx="92">
                  <c:v>21.200001</c:v>
                </c:pt>
                <c:pt idx="93">
                  <c:v>19.809999000000001</c:v>
                </c:pt>
                <c:pt idx="94">
                  <c:v>18.860001</c:v>
                </c:pt>
                <c:pt idx="95">
                  <c:v>20.74</c:v>
                </c:pt>
                <c:pt idx="96">
                  <c:v>19.610001</c:v>
                </c:pt>
                <c:pt idx="97">
                  <c:v>19.399999999999999</c:v>
                </c:pt>
                <c:pt idx="98">
                  <c:v>17.329999999999998</c:v>
                </c:pt>
                <c:pt idx="99">
                  <c:v>17.91</c:v>
                </c:pt>
                <c:pt idx="100">
                  <c:v>18.120000999999998</c:v>
                </c:pt>
                <c:pt idx="101">
                  <c:v>17.16</c:v>
                </c:pt>
                <c:pt idx="102">
                  <c:v>16.950001</c:v>
                </c:pt>
                <c:pt idx="103">
                  <c:v>16.690000999999999</c:v>
                </c:pt>
                <c:pt idx="104">
                  <c:v>16.91</c:v>
                </c:pt>
                <c:pt idx="105">
                  <c:v>16.649999999999999</c:v>
                </c:pt>
                <c:pt idx="106">
                  <c:v>16.989999999999998</c:v>
                </c:pt>
                <c:pt idx="107">
                  <c:v>16.57</c:v>
                </c:pt>
                <c:pt idx="108">
                  <c:v>16.25</c:v>
                </c:pt>
                <c:pt idx="109">
                  <c:v>17.290001</c:v>
                </c:pt>
                <c:pt idx="110">
                  <c:v>18.68</c:v>
                </c:pt>
                <c:pt idx="111">
                  <c:v>17.5</c:v>
                </c:pt>
                <c:pt idx="112">
                  <c:v>18.709999</c:v>
                </c:pt>
                <c:pt idx="113">
                  <c:v>17.329999999999998</c:v>
                </c:pt>
                <c:pt idx="114">
                  <c:v>17.639999</c:v>
                </c:pt>
                <c:pt idx="115">
                  <c:v>17.559999000000001</c:v>
                </c:pt>
                <c:pt idx="116">
                  <c:v>17.280000999999999</c:v>
                </c:pt>
                <c:pt idx="117">
                  <c:v>17.610001</c:v>
                </c:pt>
                <c:pt idx="118">
                  <c:v>18.610001</c:v>
                </c:pt>
                <c:pt idx="119">
                  <c:v>18.309999000000001</c:v>
                </c:pt>
                <c:pt idx="120">
                  <c:v>19.48</c:v>
                </c:pt>
                <c:pt idx="121">
                  <c:v>19.149999999999999</c:v>
                </c:pt>
                <c:pt idx="122">
                  <c:v>18.389999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F5-421A-8DCE-D5698958B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3740255"/>
        <c:axId val="1403745663"/>
      </c:lineChart>
      <c:dateAx>
        <c:axId val="140374025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745663"/>
        <c:crosses val="autoZero"/>
        <c:auto val="1"/>
        <c:lblOffset val="100"/>
        <c:baseTimeUnit val="days"/>
        <c:majorUnit val="57"/>
        <c:majorTimeUnit val="days"/>
      </c:dateAx>
      <c:valAx>
        <c:axId val="1403745663"/>
        <c:scaling>
          <c:orientation val="minMax"/>
          <c:min val="1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7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8CAD5-1913-4D9F-A890-905DEF5F71D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D0B119-6E50-4939-9752-D2A3B9DD5890}">
      <dgm:prSet/>
      <dgm:spPr/>
      <dgm:t>
        <a:bodyPr/>
        <a:lstStyle/>
        <a:p>
          <a:r>
            <a: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Income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B811603-0791-474A-8B0D-70E065CE1C20}" type="parTrans" cxnId="{6B6B9782-4CCC-4753-8AF5-00DBC53A7B03}">
      <dgm:prSet/>
      <dgm:spPr/>
      <dgm:t>
        <a:bodyPr/>
        <a:lstStyle/>
        <a:p>
          <a:endParaRPr lang="en-US"/>
        </a:p>
      </dgm:t>
    </dgm:pt>
    <dgm:pt modelId="{F2115A64-2D1D-4BA4-8873-3AA68FCDEB2C}" type="sibTrans" cxnId="{6B6B9782-4CCC-4753-8AF5-00DBC53A7B0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651750-91A8-4ABF-982F-2CC86B72B033}">
      <dgm:prSet/>
      <dgm:spPr/>
      <dgm:t>
        <a:bodyPr/>
        <a:lstStyle/>
        <a:p>
          <a:r>
            <a: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Hedge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767E20-CD3E-4754-AB25-4E4C9D2E8922}" type="parTrans" cxnId="{03EE7778-AC05-425B-9B7F-47C1EEA80A6C}">
      <dgm:prSet/>
      <dgm:spPr/>
      <dgm:t>
        <a:bodyPr/>
        <a:lstStyle/>
        <a:p>
          <a:endParaRPr lang="en-US"/>
        </a:p>
      </dgm:t>
    </dgm:pt>
    <dgm:pt modelId="{DECF0098-E3BA-430C-8BAE-F1D8D0A429BF}" type="sibTrans" cxnId="{03EE7778-AC05-425B-9B7F-47C1EEA80A6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376948E-377A-46CD-997E-CDEDF4370927}">
      <dgm:prSet/>
      <dgm:spPr/>
      <dgm:t>
        <a:bodyPr/>
        <a:lstStyle/>
        <a:p>
          <a:r>
            <a: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Direction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D28E85D-9DB7-49D1-8E6C-04F16D5FAA89}" type="parTrans" cxnId="{0E2103FB-A915-4CDF-A701-780A78BC97EC}">
      <dgm:prSet/>
      <dgm:spPr/>
      <dgm:t>
        <a:bodyPr/>
        <a:lstStyle/>
        <a:p>
          <a:endParaRPr lang="en-US"/>
        </a:p>
      </dgm:t>
    </dgm:pt>
    <dgm:pt modelId="{1F2E2930-AE3C-4A69-92D8-1C8AC48259F1}" type="sibTrans" cxnId="{0E2103FB-A915-4CDF-A701-780A78BC97E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F5DD58-954D-4110-BAAA-250D89467608}">
      <dgm:prSet/>
      <dgm:spPr/>
      <dgm:t>
        <a:bodyPr/>
        <a:lstStyle/>
        <a:p>
          <a:r>
            <a: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Range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79C77A-B1F2-47AA-A198-6AC9FAE370D0}" type="parTrans" cxnId="{E3243038-F4A9-4B5F-B443-3DC2AA07F6FD}">
      <dgm:prSet/>
      <dgm:spPr/>
      <dgm:t>
        <a:bodyPr/>
        <a:lstStyle/>
        <a:p>
          <a:endParaRPr lang="en-US"/>
        </a:p>
      </dgm:t>
    </dgm:pt>
    <dgm:pt modelId="{CB41A7E2-B253-47F2-8998-D5D6F4B79FB0}" type="sibTrans" cxnId="{E3243038-F4A9-4B5F-B443-3DC2AA07F6F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17B00E-80F3-4A2B-B58B-18B8DC084015}" type="pres">
      <dgm:prSet presAssocID="{5688CAD5-1913-4D9F-A890-905DEF5F71DD}" presName="cycle" presStyleCnt="0">
        <dgm:presLayoutVars>
          <dgm:dir/>
          <dgm:resizeHandles val="exact"/>
        </dgm:presLayoutVars>
      </dgm:prSet>
      <dgm:spPr/>
    </dgm:pt>
    <dgm:pt modelId="{35069BC0-A383-490B-B425-6ED9E22AC1D5}" type="pres">
      <dgm:prSet presAssocID="{FED0B119-6E50-4939-9752-D2A3B9DD5890}" presName="node" presStyleLbl="node1" presStyleIdx="0" presStyleCnt="4">
        <dgm:presLayoutVars>
          <dgm:bulletEnabled val="1"/>
        </dgm:presLayoutVars>
      </dgm:prSet>
      <dgm:spPr/>
    </dgm:pt>
    <dgm:pt modelId="{CAD9F4A2-1DAB-4194-8479-6ECC255E9919}" type="pres">
      <dgm:prSet presAssocID="{FED0B119-6E50-4939-9752-D2A3B9DD5890}" presName="spNode" presStyleCnt="0"/>
      <dgm:spPr/>
    </dgm:pt>
    <dgm:pt modelId="{2127FD2E-1D16-4EA5-AC21-F4D31F456AAF}" type="pres">
      <dgm:prSet presAssocID="{F2115A64-2D1D-4BA4-8873-3AA68FCDEB2C}" presName="sibTrans" presStyleLbl="sibTrans1D1" presStyleIdx="0" presStyleCnt="4"/>
      <dgm:spPr/>
    </dgm:pt>
    <dgm:pt modelId="{707030E4-0DFB-4BFE-8EF4-19CDB2397C3E}" type="pres">
      <dgm:prSet presAssocID="{12651750-91A8-4ABF-982F-2CC86B72B033}" presName="node" presStyleLbl="node1" presStyleIdx="1" presStyleCnt="4">
        <dgm:presLayoutVars>
          <dgm:bulletEnabled val="1"/>
        </dgm:presLayoutVars>
      </dgm:prSet>
      <dgm:spPr/>
    </dgm:pt>
    <dgm:pt modelId="{1AA19E05-2BD5-430B-9159-853F032B7B51}" type="pres">
      <dgm:prSet presAssocID="{12651750-91A8-4ABF-982F-2CC86B72B033}" presName="spNode" presStyleCnt="0"/>
      <dgm:spPr/>
    </dgm:pt>
    <dgm:pt modelId="{A5DC1698-D8C6-4063-BC8A-5A2F80CF7653}" type="pres">
      <dgm:prSet presAssocID="{DECF0098-E3BA-430C-8BAE-F1D8D0A429BF}" presName="sibTrans" presStyleLbl="sibTrans1D1" presStyleIdx="1" presStyleCnt="4"/>
      <dgm:spPr/>
    </dgm:pt>
    <dgm:pt modelId="{1513411B-70DE-4357-B7BE-1FDA5FA01525}" type="pres">
      <dgm:prSet presAssocID="{3376948E-377A-46CD-997E-CDEDF4370927}" presName="node" presStyleLbl="node1" presStyleIdx="2" presStyleCnt="4">
        <dgm:presLayoutVars>
          <dgm:bulletEnabled val="1"/>
        </dgm:presLayoutVars>
      </dgm:prSet>
      <dgm:spPr/>
    </dgm:pt>
    <dgm:pt modelId="{6378BB5B-6E8A-4F1D-BBC2-48FD9BDD2FDA}" type="pres">
      <dgm:prSet presAssocID="{3376948E-377A-46CD-997E-CDEDF4370927}" presName="spNode" presStyleCnt="0"/>
      <dgm:spPr/>
    </dgm:pt>
    <dgm:pt modelId="{F0C07077-EC95-420F-877D-F519C16DD6A8}" type="pres">
      <dgm:prSet presAssocID="{1F2E2930-AE3C-4A69-92D8-1C8AC48259F1}" presName="sibTrans" presStyleLbl="sibTrans1D1" presStyleIdx="2" presStyleCnt="4"/>
      <dgm:spPr/>
    </dgm:pt>
    <dgm:pt modelId="{80794752-4D64-41F5-A7CB-A4BDA81D37F2}" type="pres">
      <dgm:prSet presAssocID="{27F5DD58-954D-4110-BAAA-250D89467608}" presName="node" presStyleLbl="node1" presStyleIdx="3" presStyleCnt="4">
        <dgm:presLayoutVars>
          <dgm:bulletEnabled val="1"/>
        </dgm:presLayoutVars>
      </dgm:prSet>
      <dgm:spPr/>
    </dgm:pt>
    <dgm:pt modelId="{70F8BD63-A15E-4377-AB21-4D6E66200D26}" type="pres">
      <dgm:prSet presAssocID="{27F5DD58-954D-4110-BAAA-250D89467608}" presName="spNode" presStyleCnt="0"/>
      <dgm:spPr/>
    </dgm:pt>
    <dgm:pt modelId="{75B3C252-F846-4417-94C1-4FC46ADE4455}" type="pres">
      <dgm:prSet presAssocID="{CB41A7E2-B253-47F2-8998-D5D6F4B79FB0}" presName="sibTrans" presStyleLbl="sibTrans1D1" presStyleIdx="3" presStyleCnt="4"/>
      <dgm:spPr/>
    </dgm:pt>
  </dgm:ptLst>
  <dgm:cxnLst>
    <dgm:cxn modelId="{E3243038-F4A9-4B5F-B443-3DC2AA07F6FD}" srcId="{5688CAD5-1913-4D9F-A890-905DEF5F71DD}" destId="{27F5DD58-954D-4110-BAAA-250D89467608}" srcOrd="3" destOrd="0" parTransId="{B979C77A-B1F2-47AA-A198-6AC9FAE370D0}" sibTransId="{CB41A7E2-B253-47F2-8998-D5D6F4B79FB0}"/>
    <dgm:cxn modelId="{92DB7B5B-9096-42B4-9164-B0ACFB5B27AD}" type="presOf" srcId="{12651750-91A8-4ABF-982F-2CC86B72B033}" destId="{707030E4-0DFB-4BFE-8EF4-19CDB2397C3E}" srcOrd="0" destOrd="0" presId="urn:microsoft.com/office/officeart/2005/8/layout/cycle6"/>
    <dgm:cxn modelId="{03EE7778-AC05-425B-9B7F-47C1EEA80A6C}" srcId="{5688CAD5-1913-4D9F-A890-905DEF5F71DD}" destId="{12651750-91A8-4ABF-982F-2CC86B72B033}" srcOrd="1" destOrd="0" parTransId="{8D767E20-CD3E-4754-AB25-4E4C9D2E8922}" sibTransId="{DECF0098-E3BA-430C-8BAE-F1D8D0A429BF}"/>
    <dgm:cxn modelId="{6B6B9782-4CCC-4753-8AF5-00DBC53A7B03}" srcId="{5688CAD5-1913-4D9F-A890-905DEF5F71DD}" destId="{FED0B119-6E50-4939-9752-D2A3B9DD5890}" srcOrd="0" destOrd="0" parTransId="{AB811603-0791-474A-8B0D-70E065CE1C20}" sibTransId="{F2115A64-2D1D-4BA4-8873-3AA68FCDEB2C}"/>
    <dgm:cxn modelId="{32CC888E-18D4-41D6-AF7E-F15958998FE0}" type="presOf" srcId="{F2115A64-2D1D-4BA4-8873-3AA68FCDEB2C}" destId="{2127FD2E-1D16-4EA5-AC21-F4D31F456AAF}" srcOrd="0" destOrd="0" presId="urn:microsoft.com/office/officeart/2005/8/layout/cycle6"/>
    <dgm:cxn modelId="{E2B59E9F-C3A2-4654-B916-2F486C640950}" type="presOf" srcId="{3376948E-377A-46CD-997E-CDEDF4370927}" destId="{1513411B-70DE-4357-B7BE-1FDA5FA01525}" srcOrd="0" destOrd="0" presId="urn:microsoft.com/office/officeart/2005/8/layout/cycle6"/>
    <dgm:cxn modelId="{9549F3A5-201F-4B5A-8FD1-D0713BF4C806}" type="presOf" srcId="{CB41A7E2-B253-47F2-8998-D5D6F4B79FB0}" destId="{75B3C252-F846-4417-94C1-4FC46ADE4455}" srcOrd="0" destOrd="0" presId="urn:microsoft.com/office/officeart/2005/8/layout/cycle6"/>
    <dgm:cxn modelId="{7EE30DAB-B3F9-4264-8B7C-1B863C9F3CEB}" type="presOf" srcId="{27F5DD58-954D-4110-BAAA-250D89467608}" destId="{80794752-4D64-41F5-A7CB-A4BDA81D37F2}" srcOrd="0" destOrd="0" presId="urn:microsoft.com/office/officeart/2005/8/layout/cycle6"/>
    <dgm:cxn modelId="{7DAEBAB8-E16E-4852-848C-05B7A7DF7FD8}" type="presOf" srcId="{FED0B119-6E50-4939-9752-D2A3B9DD5890}" destId="{35069BC0-A383-490B-B425-6ED9E22AC1D5}" srcOrd="0" destOrd="0" presId="urn:microsoft.com/office/officeart/2005/8/layout/cycle6"/>
    <dgm:cxn modelId="{D20BB1C8-EDFF-4D35-B09C-3F53420A2DFC}" type="presOf" srcId="{5688CAD5-1913-4D9F-A890-905DEF5F71DD}" destId="{4317B00E-80F3-4A2B-B58B-18B8DC084015}" srcOrd="0" destOrd="0" presId="urn:microsoft.com/office/officeart/2005/8/layout/cycle6"/>
    <dgm:cxn modelId="{D96236CC-BD7E-46DD-B2B9-9AE391D833B8}" type="presOf" srcId="{1F2E2930-AE3C-4A69-92D8-1C8AC48259F1}" destId="{F0C07077-EC95-420F-877D-F519C16DD6A8}" srcOrd="0" destOrd="0" presId="urn:microsoft.com/office/officeart/2005/8/layout/cycle6"/>
    <dgm:cxn modelId="{771E09F2-E99B-416C-86B7-ED8B7CDCEB3B}" type="presOf" srcId="{DECF0098-E3BA-430C-8BAE-F1D8D0A429BF}" destId="{A5DC1698-D8C6-4063-BC8A-5A2F80CF7653}" srcOrd="0" destOrd="0" presId="urn:microsoft.com/office/officeart/2005/8/layout/cycle6"/>
    <dgm:cxn modelId="{0E2103FB-A915-4CDF-A701-780A78BC97EC}" srcId="{5688CAD5-1913-4D9F-A890-905DEF5F71DD}" destId="{3376948E-377A-46CD-997E-CDEDF4370927}" srcOrd="2" destOrd="0" parTransId="{BD28E85D-9DB7-49D1-8E6C-04F16D5FAA89}" sibTransId="{1F2E2930-AE3C-4A69-92D8-1C8AC48259F1}"/>
    <dgm:cxn modelId="{00DD9CB9-A027-4F7A-8D52-6E2964864A35}" type="presParOf" srcId="{4317B00E-80F3-4A2B-B58B-18B8DC084015}" destId="{35069BC0-A383-490B-B425-6ED9E22AC1D5}" srcOrd="0" destOrd="0" presId="urn:microsoft.com/office/officeart/2005/8/layout/cycle6"/>
    <dgm:cxn modelId="{746C8E74-F1DF-4098-AA73-2106A8A63EB8}" type="presParOf" srcId="{4317B00E-80F3-4A2B-B58B-18B8DC084015}" destId="{CAD9F4A2-1DAB-4194-8479-6ECC255E9919}" srcOrd="1" destOrd="0" presId="urn:microsoft.com/office/officeart/2005/8/layout/cycle6"/>
    <dgm:cxn modelId="{A58F9D54-727A-4209-92F9-D04052383E39}" type="presParOf" srcId="{4317B00E-80F3-4A2B-B58B-18B8DC084015}" destId="{2127FD2E-1D16-4EA5-AC21-F4D31F456AAF}" srcOrd="2" destOrd="0" presId="urn:microsoft.com/office/officeart/2005/8/layout/cycle6"/>
    <dgm:cxn modelId="{2DEF1651-3657-4236-A835-61E162FB51DA}" type="presParOf" srcId="{4317B00E-80F3-4A2B-B58B-18B8DC084015}" destId="{707030E4-0DFB-4BFE-8EF4-19CDB2397C3E}" srcOrd="3" destOrd="0" presId="urn:microsoft.com/office/officeart/2005/8/layout/cycle6"/>
    <dgm:cxn modelId="{DA5F3E59-D5FB-46F0-BFFF-6DDF68C95C47}" type="presParOf" srcId="{4317B00E-80F3-4A2B-B58B-18B8DC084015}" destId="{1AA19E05-2BD5-430B-9159-853F032B7B51}" srcOrd="4" destOrd="0" presId="urn:microsoft.com/office/officeart/2005/8/layout/cycle6"/>
    <dgm:cxn modelId="{0631768C-DF11-440A-8EDB-DD1A82A2D069}" type="presParOf" srcId="{4317B00E-80F3-4A2B-B58B-18B8DC084015}" destId="{A5DC1698-D8C6-4063-BC8A-5A2F80CF7653}" srcOrd="5" destOrd="0" presId="urn:microsoft.com/office/officeart/2005/8/layout/cycle6"/>
    <dgm:cxn modelId="{12247DC2-1FFD-41C0-A896-2ABFD1E6CE64}" type="presParOf" srcId="{4317B00E-80F3-4A2B-B58B-18B8DC084015}" destId="{1513411B-70DE-4357-B7BE-1FDA5FA01525}" srcOrd="6" destOrd="0" presId="urn:microsoft.com/office/officeart/2005/8/layout/cycle6"/>
    <dgm:cxn modelId="{45FC10D6-E2CD-45CB-B1CB-B3D947A2DF93}" type="presParOf" srcId="{4317B00E-80F3-4A2B-B58B-18B8DC084015}" destId="{6378BB5B-6E8A-4F1D-BBC2-48FD9BDD2FDA}" srcOrd="7" destOrd="0" presId="urn:microsoft.com/office/officeart/2005/8/layout/cycle6"/>
    <dgm:cxn modelId="{1576365D-C809-4989-AEB7-21FAA794EE0E}" type="presParOf" srcId="{4317B00E-80F3-4A2B-B58B-18B8DC084015}" destId="{F0C07077-EC95-420F-877D-F519C16DD6A8}" srcOrd="8" destOrd="0" presId="urn:microsoft.com/office/officeart/2005/8/layout/cycle6"/>
    <dgm:cxn modelId="{8F608F47-5D5E-49AF-A5D2-4B233B604845}" type="presParOf" srcId="{4317B00E-80F3-4A2B-B58B-18B8DC084015}" destId="{80794752-4D64-41F5-A7CB-A4BDA81D37F2}" srcOrd="9" destOrd="0" presId="urn:microsoft.com/office/officeart/2005/8/layout/cycle6"/>
    <dgm:cxn modelId="{2D3C5B79-8F3E-4369-96B0-9FB1042051AB}" type="presParOf" srcId="{4317B00E-80F3-4A2B-B58B-18B8DC084015}" destId="{70F8BD63-A15E-4377-AB21-4D6E66200D26}" srcOrd="10" destOrd="0" presId="urn:microsoft.com/office/officeart/2005/8/layout/cycle6"/>
    <dgm:cxn modelId="{5DDBFA77-A1E6-4758-947F-20E2B350D81B}" type="presParOf" srcId="{4317B00E-80F3-4A2B-B58B-18B8DC084015}" destId="{75B3C252-F846-4417-94C1-4FC46ADE445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20801-43B9-4D34-B0F8-690739EE01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7FFF0-7958-42A0-9983-7E55F428B23E}">
      <dgm:prSet/>
      <dgm:spPr/>
      <dgm:t>
        <a:bodyPr/>
        <a:lstStyle/>
        <a:p>
          <a:r>
            <a:rPr lang="en-US" b="0" i="0" dirty="0"/>
            <a:t>Limited downside</a:t>
          </a:r>
          <a:endParaRPr lang="en-US" dirty="0"/>
        </a:p>
      </dgm:t>
    </dgm:pt>
    <dgm:pt modelId="{52541ACE-A56A-4194-A09E-1649DD471409}" type="parTrans" cxnId="{C015E940-23F0-4424-A5C0-483ABB0C9385}">
      <dgm:prSet/>
      <dgm:spPr/>
      <dgm:t>
        <a:bodyPr/>
        <a:lstStyle/>
        <a:p>
          <a:endParaRPr lang="en-US"/>
        </a:p>
      </dgm:t>
    </dgm:pt>
    <dgm:pt modelId="{1CC60A57-6C6E-4975-BD24-20B17A14CD5E}" type="sibTrans" cxnId="{C015E940-23F0-4424-A5C0-483ABB0C9385}">
      <dgm:prSet/>
      <dgm:spPr/>
      <dgm:t>
        <a:bodyPr/>
        <a:lstStyle/>
        <a:p>
          <a:endParaRPr lang="en-US"/>
        </a:p>
      </dgm:t>
    </dgm:pt>
    <dgm:pt modelId="{226110F6-F824-4B4A-91CE-0E6AA8115A5A}">
      <dgm:prSet/>
      <dgm:spPr/>
      <dgm:t>
        <a:bodyPr/>
        <a:lstStyle/>
        <a:p>
          <a:r>
            <a:rPr lang="en-US" b="0" i="0" dirty="0"/>
            <a:t>$Cost efficiency</a:t>
          </a:r>
          <a:endParaRPr lang="en-US" dirty="0"/>
        </a:p>
      </dgm:t>
    </dgm:pt>
    <dgm:pt modelId="{A91BBEA7-BA4F-443C-AEBD-87C350DD22E7}" type="parTrans" cxnId="{A5E3E45A-F14C-4ED3-A3E8-BC6C00D4B6E6}">
      <dgm:prSet/>
      <dgm:spPr/>
      <dgm:t>
        <a:bodyPr/>
        <a:lstStyle/>
        <a:p>
          <a:endParaRPr lang="en-US"/>
        </a:p>
      </dgm:t>
    </dgm:pt>
    <dgm:pt modelId="{D745D0E2-C4A3-4973-BA89-87A07147C4F0}" type="sibTrans" cxnId="{A5E3E45A-F14C-4ED3-A3E8-BC6C00D4B6E6}">
      <dgm:prSet/>
      <dgm:spPr/>
      <dgm:t>
        <a:bodyPr/>
        <a:lstStyle/>
        <a:p>
          <a:endParaRPr lang="en-US"/>
        </a:p>
      </dgm:t>
    </dgm:pt>
    <dgm:pt modelId="{7BE07CA0-53CE-425A-86E9-F5FD4A9D2A5F}">
      <dgm:prSet/>
      <dgm:spPr/>
      <dgm:t>
        <a:bodyPr/>
        <a:lstStyle/>
        <a:p>
          <a:r>
            <a:rPr lang="en-US" b="0" i="0"/>
            <a:t>Magnified returns </a:t>
          </a:r>
          <a:endParaRPr lang="en-US"/>
        </a:p>
      </dgm:t>
    </dgm:pt>
    <dgm:pt modelId="{EE09325D-B679-4664-9426-2F3325188013}" type="parTrans" cxnId="{826BB601-CFEB-4561-8CEF-C99580207C5C}">
      <dgm:prSet/>
      <dgm:spPr/>
      <dgm:t>
        <a:bodyPr/>
        <a:lstStyle/>
        <a:p>
          <a:endParaRPr lang="en-US"/>
        </a:p>
      </dgm:t>
    </dgm:pt>
    <dgm:pt modelId="{B9F86897-ECB3-4878-81B7-4C2B58179657}" type="sibTrans" cxnId="{826BB601-CFEB-4561-8CEF-C99580207C5C}">
      <dgm:prSet/>
      <dgm:spPr/>
      <dgm:t>
        <a:bodyPr/>
        <a:lstStyle/>
        <a:p>
          <a:endParaRPr lang="en-US"/>
        </a:p>
      </dgm:t>
    </dgm:pt>
    <dgm:pt modelId="{05073283-256F-4D94-B59B-22DB23ECD257}" type="pres">
      <dgm:prSet presAssocID="{EDB20801-43B9-4D34-B0F8-690739EE018C}" presName="linear" presStyleCnt="0">
        <dgm:presLayoutVars>
          <dgm:dir/>
          <dgm:animLvl val="lvl"/>
          <dgm:resizeHandles val="exact"/>
        </dgm:presLayoutVars>
      </dgm:prSet>
      <dgm:spPr/>
    </dgm:pt>
    <dgm:pt modelId="{BC8A77CD-BB40-49DC-8078-05229DEFD1AE}" type="pres">
      <dgm:prSet presAssocID="{D257FFF0-7958-42A0-9983-7E55F428B23E}" presName="parentLin" presStyleCnt="0"/>
      <dgm:spPr/>
    </dgm:pt>
    <dgm:pt modelId="{A72A9AA0-82B0-45D0-B1AE-78A46B830941}" type="pres">
      <dgm:prSet presAssocID="{D257FFF0-7958-42A0-9983-7E55F428B23E}" presName="parentLeftMargin" presStyleLbl="node1" presStyleIdx="0" presStyleCnt="3"/>
      <dgm:spPr/>
    </dgm:pt>
    <dgm:pt modelId="{F84F6D93-8B50-4597-B7E7-3C15B2495420}" type="pres">
      <dgm:prSet presAssocID="{D257FFF0-7958-42A0-9983-7E55F428B23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A5852B-3E0B-420B-A0CD-31125180FA1A}" type="pres">
      <dgm:prSet presAssocID="{D257FFF0-7958-42A0-9983-7E55F428B23E}" presName="negativeSpace" presStyleCnt="0"/>
      <dgm:spPr/>
    </dgm:pt>
    <dgm:pt modelId="{76141B56-CC19-4A4E-AFAE-4116847FBE1E}" type="pres">
      <dgm:prSet presAssocID="{D257FFF0-7958-42A0-9983-7E55F428B23E}" presName="childText" presStyleLbl="conFgAcc1" presStyleIdx="0" presStyleCnt="3" custLinFactNeighborX="0">
        <dgm:presLayoutVars>
          <dgm:bulletEnabled val="1"/>
        </dgm:presLayoutVars>
      </dgm:prSet>
      <dgm:spPr/>
    </dgm:pt>
    <dgm:pt modelId="{6D74A49E-AB0D-4E03-9471-53293F273EF4}" type="pres">
      <dgm:prSet presAssocID="{1CC60A57-6C6E-4975-BD24-20B17A14CD5E}" presName="spaceBetweenRectangles" presStyleCnt="0"/>
      <dgm:spPr/>
    </dgm:pt>
    <dgm:pt modelId="{D66D592D-958F-4CD2-89E5-1B2EE5DB857E}" type="pres">
      <dgm:prSet presAssocID="{226110F6-F824-4B4A-91CE-0E6AA8115A5A}" presName="parentLin" presStyleCnt="0"/>
      <dgm:spPr/>
    </dgm:pt>
    <dgm:pt modelId="{41642999-A006-49C6-A9EE-EA3A9DB9AF73}" type="pres">
      <dgm:prSet presAssocID="{226110F6-F824-4B4A-91CE-0E6AA8115A5A}" presName="parentLeftMargin" presStyleLbl="node1" presStyleIdx="0" presStyleCnt="3"/>
      <dgm:spPr/>
    </dgm:pt>
    <dgm:pt modelId="{05E5F16A-F2E2-4F15-8288-B76A5F0A8350}" type="pres">
      <dgm:prSet presAssocID="{226110F6-F824-4B4A-91CE-0E6AA8115A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9EF7D6-78B5-487D-85E0-E15C35B2C615}" type="pres">
      <dgm:prSet presAssocID="{226110F6-F824-4B4A-91CE-0E6AA8115A5A}" presName="negativeSpace" presStyleCnt="0"/>
      <dgm:spPr/>
    </dgm:pt>
    <dgm:pt modelId="{3202B8D8-914C-4260-AC4B-348B750096A4}" type="pres">
      <dgm:prSet presAssocID="{226110F6-F824-4B4A-91CE-0E6AA8115A5A}" presName="childText" presStyleLbl="conFgAcc1" presStyleIdx="1" presStyleCnt="3">
        <dgm:presLayoutVars>
          <dgm:bulletEnabled val="1"/>
        </dgm:presLayoutVars>
      </dgm:prSet>
      <dgm:spPr/>
    </dgm:pt>
    <dgm:pt modelId="{B34329F8-B3F8-4AA9-AF06-7CB127EC4650}" type="pres">
      <dgm:prSet presAssocID="{D745D0E2-C4A3-4973-BA89-87A07147C4F0}" presName="spaceBetweenRectangles" presStyleCnt="0"/>
      <dgm:spPr/>
    </dgm:pt>
    <dgm:pt modelId="{208B92A0-FD25-4A6A-9AC6-ACE8BFBA0CD6}" type="pres">
      <dgm:prSet presAssocID="{7BE07CA0-53CE-425A-86E9-F5FD4A9D2A5F}" presName="parentLin" presStyleCnt="0"/>
      <dgm:spPr/>
    </dgm:pt>
    <dgm:pt modelId="{F54247D5-B16A-4509-A3BD-98E32B23DFA0}" type="pres">
      <dgm:prSet presAssocID="{7BE07CA0-53CE-425A-86E9-F5FD4A9D2A5F}" presName="parentLeftMargin" presStyleLbl="node1" presStyleIdx="1" presStyleCnt="3"/>
      <dgm:spPr/>
    </dgm:pt>
    <dgm:pt modelId="{CFE36F05-A050-47CA-BA4D-08F4310FB33D}" type="pres">
      <dgm:prSet presAssocID="{7BE07CA0-53CE-425A-86E9-F5FD4A9D2A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86FFD3-120E-4A71-8E54-35477F9694DD}" type="pres">
      <dgm:prSet presAssocID="{7BE07CA0-53CE-425A-86E9-F5FD4A9D2A5F}" presName="negativeSpace" presStyleCnt="0"/>
      <dgm:spPr/>
    </dgm:pt>
    <dgm:pt modelId="{B5327526-C43B-4685-9AB9-FA27A310B404}" type="pres">
      <dgm:prSet presAssocID="{7BE07CA0-53CE-425A-86E9-F5FD4A9D2A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212B00-4D20-496E-AF07-52E1E75CF7A4}" type="presOf" srcId="{D257FFF0-7958-42A0-9983-7E55F428B23E}" destId="{A72A9AA0-82B0-45D0-B1AE-78A46B830941}" srcOrd="0" destOrd="0" presId="urn:microsoft.com/office/officeart/2005/8/layout/list1"/>
    <dgm:cxn modelId="{826BB601-CFEB-4561-8CEF-C99580207C5C}" srcId="{EDB20801-43B9-4D34-B0F8-690739EE018C}" destId="{7BE07CA0-53CE-425A-86E9-F5FD4A9D2A5F}" srcOrd="2" destOrd="0" parTransId="{EE09325D-B679-4664-9426-2F3325188013}" sibTransId="{B9F86897-ECB3-4878-81B7-4C2B58179657}"/>
    <dgm:cxn modelId="{055FB318-D092-466A-9F01-B6202A319F9C}" type="presOf" srcId="{226110F6-F824-4B4A-91CE-0E6AA8115A5A}" destId="{05E5F16A-F2E2-4F15-8288-B76A5F0A8350}" srcOrd="1" destOrd="0" presId="urn:microsoft.com/office/officeart/2005/8/layout/list1"/>
    <dgm:cxn modelId="{32921D35-92F7-4F0E-8112-079B2A4CD927}" type="presOf" srcId="{226110F6-F824-4B4A-91CE-0E6AA8115A5A}" destId="{41642999-A006-49C6-A9EE-EA3A9DB9AF73}" srcOrd="0" destOrd="0" presId="urn:microsoft.com/office/officeart/2005/8/layout/list1"/>
    <dgm:cxn modelId="{C015E940-23F0-4424-A5C0-483ABB0C9385}" srcId="{EDB20801-43B9-4D34-B0F8-690739EE018C}" destId="{D257FFF0-7958-42A0-9983-7E55F428B23E}" srcOrd="0" destOrd="0" parTransId="{52541ACE-A56A-4194-A09E-1649DD471409}" sibTransId="{1CC60A57-6C6E-4975-BD24-20B17A14CD5E}"/>
    <dgm:cxn modelId="{CEB55663-D86E-4787-BF8D-BDD1945FF73D}" type="presOf" srcId="{EDB20801-43B9-4D34-B0F8-690739EE018C}" destId="{05073283-256F-4D94-B59B-22DB23ECD257}" srcOrd="0" destOrd="0" presId="urn:microsoft.com/office/officeart/2005/8/layout/list1"/>
    <dgm:cxn modelId="{54989147-EFBC-4149-A778-486D99D4CD50}" type="presOf" srcId="{7BE07CA0-53CE-425A-86E9-F5FD4A9D2A5F}" destId="{F54247D5-B16A-4509-A3BD-98E32B23DFA0}" srcOrd="0" destOrd="0" presId="urn:microsoft.com/office/officeart/2005/8/layout/list1"/>
    <dgm:cxn modelId="{A5E3E45A-F14C-4ED3-A3E8-BC6C00D4B6E6}" srcId="{EDB20801-43B9-4D34-B0F8-690739EE018C}" destId="{226110F6-F824-4B4A-91CE-0E6AA8115A5A}" srcOrd="1" destOrd="0" parTransId="{A91BBEA7-BA4F-443C-AEBD-87C350DD22E7}" sibTransId="{D745D0E2-C4A3-4973-BA89-87A07147C4F0}"/>
    <dgm:cxn modelId="{F81BA5A7-938D-4424-8CFF-AB830847EAF1}" type="presOf" srcId="{7BE07CA0-53CE-425A-86E9-F5FD4A9D2A5F}" destId="{CFE36F05-A050-47CA-BA4D-08F4310FB33D}" srcOrd="1" destOrd="0" presId="urn:microsoft.com/office/officeart/2005/8/layout/list1"/>
    <dgm:cxn modelId="{ABB2C5FD-49BF-455E-BAD6-A25899758CD8}" type="presOf" srcId="{D257FFF0-7958-42A0-9983-7E55F428B23E}" destId="{F84F6D93-8B50-4597-B7E7-3C15B2495420}" srcOrd="1" destOrd="0" presId="urn:microsoft.com/office/officeart/2005/8/layout/list1"/>
    <dgm:cxn modelId="{17FB68F1-6A1D-472E-8534-F78C6765C507}" type="presParOf" srcId="{05073283-256F-4D94-B59B-22DB23ECD257}" destId="{BC8A77CD-BB40-49DC-8078-05229DEFD1AE}" srcOrd="0" destOrd="0" presId="urn:microsoft.com/office/officeart/2005/8/layout/list1"/>
    <dgm:cxn modelId="{E092DD10-3D3F-4F0E-BDB1-E352890DEE98}" type="presParOf" srcId="{BC8A77CD-BB40-49DC-8078-05229DEFD1AE}" destId="{A72A9AA0-82B0-45D0-B1AE-78A46B830941}" srcOrd="0" destOrd="0" presId="urn:microsoft.com/office/officeart/2005/8/layout/list1"/>
    <dgm:cxn modelId="{28CFFD8B-308A-475F-B9B7-8689081BD50C}" type="presParOf" srcId="{BC8A77CD-BB40-49DC-8078-05229DEFD1AE}" destId="{F84F6D93-8B50-4597-B7E7-3C15B2495420}" srcOrd="1" destOrd="0" presId="urn:microsoft.com/office/officeart/2005/8/layout/list1"/>
    <dgm:cxn modelId="{CDDD1C8B-D7D8-41BC-B56E-F6EFDB584A46}" type="presParOf" srcId="{05073283-256F-4D94-B59B-22DB23ECD257}" destId="{D0A5852B-3E0B-420B-A0CD-31125180FA1A}" srcOrd="1" destOrd="0" presId="urn:microsoft.com/office/officeart/2005/8/layout/list1"/>
    <dgm:cxn modelId="{8321A6EE-8EBC-42A4-A8BF-D6055B714702}" type="presParOf" srcId="{05073283-256F-4D94-B59B-22DB23ECD257}" destId="{76141B56-CC19-4A4E-AFAE-4116847FBE1E}" srcOrd="2" destOrd="0" presId="urn:microsoft.com/office/officeart/2005/8/layout/list1"/>
    <dgm:cxn modelId="{3D333FCC-B56E-4923-AE56-86A73A7FF0BD}" type="presParOf" srcId="{05073283-256F-4D94-B59B-22DB23ECD257}" destId="{6D74A49E-AB0D-4E03-9471-53293F273EF4}" srcOrd="3" destOrd="0" presId="urn:microsoft.com/office/officeart/2005/8/layout/list1"/>
    <dgm:cxn modelId="{7167D891-7B5F-46FC-ACE1-220EF0D3B0B4}" type="presParOf" srcId="{05073283-256F-4D94-B59B-22DB23ECD257}" destId="{D66D592D-958F-4CD2-89E5-1B2EE5DB857E}" srcOrd="4" destOrd="0" presId="urn:microsoft.com/office/officeart/2005/8/layout/list1"/>
    <dgm:cxn modelId="{EAB7B2D9-58C6-41C1-9835-BC448B2F8A9A}" type="presParOf" srcId="{D66D592D-958F-4CD2-89E5-1B2EE5DB857E}" destId="{41642999-A006-49C6-A9EE-EA3A9DB9AF73}" srcOrd="0" destOrd="0" presId="urn:microsoft.com/office/officeart/2005/8/layout/list1"/>
    <dgm:cxn modelId="{77019EBA-7046-47A4-8F47-B3F98E908162}" type="presParOf" srcId="{D66D592D-958F-4CD2-89E5-1B2EE5DB857E}" destId="{05E5F16A-F2E2-4F15-8288-B76A5F0A8350}" srcOrd="1" destOrd="0" presId="urn:microsoft.com/office/officeart/2005/8/layout/list1"/>
    <dgm:cxn modelId="{7CE598AB-49F6-4A8A-B995-23EAC398846E}" type="presParOf" srcId="{05073283-256F-4D94-B59B-22DB23ECD257}" destId="{679EF7D6-78B5-487D-85E0-E15C35B2C615}" srcOrd="5" destOrd="0" presId="urn:microsoft.com/office/officeart/2005/8/layout/list1"/>
    <dgm:cxn modelId="{234B1540-B77F-4618-BD1F-B18096535C53}" type="presParOf" srcId="{05073283-256F-4D94-B59B-22DB23ECD257}" destId="{3202B8D8-914C-4260-AC4B-348B750096A4}" srcOrd="6" destOrd="0" presId="urn:microsoft.com/office/officeart/2005/8/layout/list1"/>
    <dgm:cxn modelId="{C8A9B335-9654-498F-A016-60DAFB71C69E}" type="presParOf" srcId="{05073283-256F-4D94-B59B-22DB23ECD257}" destId="{B34329F8-B3F8-4AA9-AF06-7CB127EC4650}" srcOrd="7" destOrd="0" presId="urn:microsoft.com/office/officeart/2005/8/layout/list1"/>
    <dgm:cxn modelId="{52D821D3-FE2A-418F-BB5F-9861E81ECDA7}" type="presParOf" srcId="{05073283-256F-4D94-B59B-22DB23ECD257}" destId="{208B92A0-FD25-4A6A-9AC6-ACE8BFBA0CD6}" srcOrd="8" destOrd="0" presId="urn:microsoft.com/office/officeart/2005/8/layout/list1"/>
    <dgm:cxn modelId="{5265EB88-288A-4ED3-A3C5-997739CF23C9}" type="presParOf" srcId="{208B92A0-FD25-4A6A-9AC6-ACE8BFBA0CD6}" destId="{F54247D5-B16A-4509-A3BD-98E32B23DFA0}" srcOrd="0" destOrd="0" presId="urn:microsoft.com/office/officeart/2005/8/layout/list1"/>
    <dgm:cxn modelId="{629A5880-3369-4D61-9299-BCA2076299FE}" type="presParOf" srcId="{208B92A0-FD25-4A6A-9AC6-ACE8BFBA0CD6}" destId="{CFE36F05-A050-47CA-BA4D-08F4310FB33D}" srcOrd="1" destOrd="0" presId="urn:microsoft.com/office/officeart/2005/8/layout/list1"/>
    <dgm:cxn modelId="{B1FED992-FA92-4C33-B74A-F798BE52CFBE}" type="presParOf" srcId="{05073283-256F-4D94-B59B-22DB23ECD257}" destId="{F786FFD3-120E-4A71-8E54-35477F9694DD}" srcOrd="9" destOrd="0" presId="urn:microsoft.com/office/officeart/2005/8/layout/list1"/>
    <dgm:cxn modelId="{D7A2860C-5A34-4D93-903C-BCF8DCB243D2}" type="presParOf" srcId="{05073283-256F-4D94-B59B-22DB23ECD257}" destId="{B5327526-C43B-4685-9AB9-FA27A310B4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4C43C6-8134-4D4C-9051-8A9D1A4051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93236-879C-426F-9DEF-1A196C78C39F}">
      <dgm:prSet/>
      <dgm:spPr/>
      <dgm:t>
        <a:bodyPr/>
        <a:lstStyle/>
        <a:p>
          <a:r>
            <a:rPr lang="en-US" b="0" i="0" dirty="0"/>
            <a:t>Delta (∆)</a:t>
          </a:r>
          <a:endParaRPr lang="en-US" dirty="0"/>
        </a:p>
      </dgm:t>
    </dgm:pt>
    <dgm:pt modelId="{B676A50D-861E-47F4-BFA6-E91F8BD78224}" type="parTrans" cxnId="{D391EF38-E8A4-499C-B773-02AB2435A780}">
      <dgm:prSet/>
      <dgm:spPr/>
      <dgm:t>
        <a:bodyPr/>
        <a:lstStyle/>
        <a:p>
          <a:endParaRPr lang="en-US"/>
        </a:p>
      </dgm:t>
    </dgm:pt>
    <dgm:pt modelId="{F79BCD96-DFAC-464A-A8B4-A85A39CD4368}" type="sibTrans" cxnId="{D391EF38-E8A4-499C-B773-02AB2435A780}">
      <dgm:prSet/>
      <dgm:spPr/>
      <dgm:t>
        <a:bodyPr/>
        <a:lstStyle/>
        <a:p>
          <a:endParaRPr lang="en-US"/>
        </a:p>
      </dgm:t>
    </dgm:pt>
    <dgm:pt modelId="{205CA275-7CCC-4247-AFD4-567F3AD4B061}">
      <dgm:prSet/>
      <dgm:spPr/>
      <dgm:t>
        <a:bodyPr/>
        <a:lstStyle/>
        <a:p>
          <a:r>
            <a:rPr lang="en-US" b="0" i="0" dirty="0"/>
            <a:t>Change in the price of option for every dollar move in the underlying asset: Way to think of it: </a:t>
          </a:r>
          <a:r>
            <a:rPr lang="en-US" b="1" i="0" dirty="0">
              <a:solidFill>
                <a:schemeClr val="accent1"/>
              </a:solidFill>
            </a:rPr>
            <a:t>probability of the option ending In The Money (ITM)</a:t>
          </a:r>
          <a:endParaRPr lang="en-US" b="1" dirty="0">
            <a:solidFill>
              <a:schemeClr val="accent1"/>
            </a:solidFill>
          </a:endParaRPr>
        </a:p>
      </dgm:t>
    </dgm:pt>
    <dgm:pt modelId="{17603F9E-BFD3-4F5E-89C5-A8D2B67190A1}" type="parTrans" cxnId="{21CB26FF-F1A0-4E39-8379-308295E35467}">
      <dgm:prSet/>
      <dgm:spPr/>
      <dgm:t>
        <a:bodyPr/>
        <a:lstStyle/>
        <a:p>
          <a:endParaRPr lang="en-US"/>
        </a:p>
      </dgm:t>
    </dgm:pt>
    <dgm:pt modelId="{B8AD0168-CB6A-4930-862C-70A94B5D4981}" type="sibTrans" cxnId="{21CB26FF-F1A0-4E39-8379-308295E35467}">
      <dgm:prSet/>
      <dgm:spPr/>
      <dgm:t>
        <a:bodyPr/>
        <a:lstStyle/>
        <a:p>
          <a:endParaRPr lang="en-US"/>
        </a:p>
      </dgm:t>
    </dgm:pt>
    <dgm:pt modelId="{DB153AA3-D50A-41C4-A428-60D80900D515}">
      <dgm:prSet/>
      <dgm:spPr/>
      <dgm:t>
        <a:bodyPr/>
        <a:lstStyle/>
        <a:p>
          <a:r>
            <a:rPr lang="en-US" b="0" i="0" dirty="0"/>
            <a:t>Gamma (</a:t>
          </a:r>
          <a:r>
            <a:rPr lang="el-GR" b="0" i="0" dirty="0"/>
            <a:t>γ</a:t>
          </a:r>
          <a:r>
            <a:rPr lang="en-US" b="0" i="0" dirty="0"/>
            <a:t>)</a:t>
          </a:r>
          <a:endParaRPr lang="en-US" dirty="0"/>
        </a:p>
      </dgm:t>
    </dgm:pt>
    <dgm:pt modelId="{6C95CEE1-8925-4F39-A476-C74474CB70E0}" type="parTrans" cxnId="{76BCB516-1EE8-4096-9B3E-EB489A15674E}">
      <dgm:prSet/>
      <dgm:spPr/>
      <dgm:t>
        <a:bodyPr/>
        <a:lstStyle/>
        <a:p>
          <a:endParaRPr lang="en-US"/>
        </a:p>
      </dgm:t>
    </dgm:pt>
    <dgm:pt modelId="{0B84DDCA-943C-4BFC-A2BB-C2C57D61225A}" type="sibTrans" cxnId="{76BCB516-1EE8-4096-9B3E-EB489A15674E}">
      <dgm:prSet/>
      <dgm:spPr/>
      <dgm:t>
        <a:bodyPr/>
        <a:lstStyle/>
        <a:p>
          <a:endParaRPr lang="en-US"/>
        </a:p>
      </dgm:t>
    </dgm:pt>
    <dgm:pt modelId="{C91AA7B9-3D95-45B4-9518-5161C5C6348B}">
      <dgm:prSet/>
      <dgm:spPr/>
      <dgm:t>
        <a:bodyPr/>
        <a:lstStyle/>
        <a:p>
          <a:r>
            <a:rPr lang="en-US" b="0" i="0" dirty="0"/>
            <a:t>Rate of change of Delta: It is the highest when the option is </a:t>
          </a:r>
          <a:r>
            <a:rPr lang="en-US" b="1" i="0" dirty="0">
              <a:solidFill>
                <a:schemeClr val="accent1"/>
              </a:solidFill>
            </a:rPr>
            <a:t>ATM</a:t>
          </a:r>
          <a:r>
            <a:rPr lang="en-US" b="1" i="0" dirty="0"/>
            <a:t> </a:t>
          </a:r>
          <a:r>
            <a:rPr lang="en-US" b="0" i="0" dirty="0"/>
            <a:t>and near </a:t>
          </a:r>
          <a:r>
            <a:rPr lang="en-US" b="1" i="0" dirty="0">
              <a:solidFill>
                <a:schemeClr val="accent1"/>
              </a:solidFill>
            </a:rPr>
            <a:t>Expiration (mostly useful for market makers of the option)</a:t>
          </a:r>
          <a:endParaRPr lang="en-US" dirty="0">
            <a:solidFill>
              <a:schemeClr val="accent1"/>
            </a:solidFill>
          </a:endParaRPr>
        </a:p>
      </dgm:t>
    </dgm:pt>
    <dgm:pt modelId="{6D44C585-C367-4E9E-B91B-55BA7FE85FE4}" type="parTrans" cxnId="{2441394B-85F0-439D-AEE7-58064C551212}">
      <dgm:prSet/>
      <dgm:spPr/>
      <dgm:t>
        <a:bodyPr/>
        <a:lstStyle/>
        <a:p>
          <a:endParaRPr lang="en-US"/>
        </a:p>
      </dgm:t>
    </dgm:pt>
    <dgm:pt modelId="{D496E8F2-6C2F-4525-8C8E-6544ABF314F5}" type="sibTrans" cxnId="{2441394B-85F0-439D-AEE7-58064C551212}">
      <dgm:prSet/>
      <dgm:spPr/>
      <dgm:t>
        <a:bodyPr/>
        <a:lstStyle/>
        <a:p>
          <a:endParaRPr lang="en-US"/>
        </a:p>
      </dgm:t>
    </dgm:pt>
    <dgm:pt modelId="{611C5288-0CA2-4C37-8121-9DA9E77B9B98}">
      <dgm:prSet/>
      <dgm:spPr/>
      <dgm:t>
        <a:bodyPr/>
        <a:lstStyle/>
        <a:p>
          <a:r>
            <a:rPr lang="en-US" b="0" i="0" dirty="0"/>
            <a:t>Theta (</a:t>
          </a:r>
          <a:r>
            <a:rPr lang="el-GR" b="0" i="0" dirty="0"/>
            <a:t>θ</a:t>
          </a:r>
          <a:r>
            <a:rPr lang="en-US" b="0" i="0" dirty="0"/>
            <a:t>)	</a:t>
          </a:r>
          <a:endParaRPr lang="en-US" dirty="0"/>
        </a:p>
      </dgm:t>
    </dgm:pt>
    <dgm:pt modelId="{F0D05CCE-5D57-4B81-B164-AD495709D436}" type="parTrans" cxnId="{DD84ECFB-2CA0-4C25-A349-0638BDD745A3}">
      <dgm:prSet/>
      <dgm:spPr/>
      <dgm:t>
        <a:bodyPr/>
        <a:lstStyle/>
        <a:p>
          <a:endParaRPr lang="en-US"/>
        </a:p>
      </dgm:t>
    </dgm:pt>
    <dgm:pt modelId="{4D7070FB-D441-4A5A-A4EF-90D217D762D6}" type="sibTrans" cxnId="{DD84ECFB-2CA0-4C25-A349-0638BDD745A3}">
      <dgm:prSet/>
      <dgm:spPr/>
      <dgm:t>
        <a:bodyPr/>
        <a:lstStyle/>
        <a:p>
          <a:endParaRPr lang="en-US"/>
        </a:p>
      </dgm:t>
    </dgm:pt>
    <dgm:pt modelId="{88C156DA-0700-47E5-B159-DF17C9F26659}">
      <dgm:prSet/>
      <dgm:spPr/>
      <dgm:t>
        <a:bodyPr/>
        <a:lstStyle/>
        <a:p>
          <a:r>
            <a:rPr lang="en-US" b="0" i="0" dirty="0"/>
            <a:t>Rate of </a:t>
          </a:r>
          <a:r>
            <a:rPr lang="en-US" b="1" i="0" dirty="0">
              <a:solidFill>
                <a:schemeClr val="accent1"/>
              </a:solidFill>
            </a:rPr>
            <a:t>Time Decay</a:t>
          </a:r>
          <a:endParaRPr lang="en-US" dirty="0">
            <a:solidFill>
              <a:schemeClr val="accent1"/>
            </a:solidFill>
          </a:endParaRPr>
        </a:p>
      </dgm:t>
    </dgm:pt>
    <dgm:pt modelId="{7C1EB644-A1F7-4E0B-8261-77B9239E9224}" type="parTrans" cxnId="{7E48FA7E-C36E-4E94-B579-F1A617E79439}">
      <dgm:prSet/>
      <dgm:spPr/>
      <dgm:t>
        <a:bodyPr/>
        <a:lstStyle/>
        <a:p>
          <a:endParaRPr lang="en-US"/>
        </a:p>
      </dgm:t>
    </dgm:pt>
    <dgm:pt modelId="{2B90A5C4-B6EB-4182-AE0C-BA08F120F667}" type="sibTrans" cxnId="{7E48FA7E-C36E-4E94-B579-F1A617E79439}">
      <dgm:prSet/>
      <dgm:spPr/>
      <dgm:t>
        <a:bodyPr/>
        <a:lstStyle/>
        <a:p>
          <a:endParaRPr lang="en-US"/>
        </a:p>
      </dgm:t>
    </dgm:pt>
    <dgm:pt modelId="{63529CAD-ED10-4CA3-A4E9-51C0DD8A48EF}">
      <dgm:prSet/>
      <dgm:spPr/>
      <dgm:t>
        <a:bodyPr/>
        <a:lstStyle/>
        <a:p>
          <a:r>
            <a:rPr lang="en-US" b="0" i="0" dirty="0"/>
            <a:t>Vega (</a:t>
          </a:r>
          <a:r>
            <a:rPr lang="el-GR" b="0" i="0" dirty="0"/>
            <a:t>ν</a:t>
          </a:r>
          <a:r>
            <a:rPr lang="en-US" b="0" i="0" dirty="0"/>
            <a:t>)</a:t>
          </a:r>
          <a:endParaRPr lang="en-US" dirty="0"/>
        </a:p>
      </dgm:t>
    </dgm:pt>
    <dgm:pt modelId="{4EC20319-AB7D-4EEC-951C-92FF4FDAD98D}" type="parTrans" cxnId="{D4C56667-A2CC-4DC0-9F1D-773C1C4F4BE4}">
      <dgm:prSet/>
      <dgm:spPr/>
      <dgm:t>
        <a:bodyPr/>
        <a:lstStyle/>
        <a:p>
          <a:endParaRPr lang="en-US"/>
        </a:p>
      </dgm:t>
    </dgm:pt>
    <dgm:pt modelId="{5A6F226B-4158-493E-9D0F-41B00D12007C}" type="sibTrans" cxnId="{D4C56667-A2CC-4DC0-9F1D-773C1C4F4BE4}">
      <dgm:prSet/>
      <dgm:spPr/>
      <dgm:t>
        <a:bodyPr/>
        <a:lstStyle/>
        <a:p>
          <a:endParaRPr lang="en-US"/>
        </a:p>
      </dgm:t>
    </dgm:pt>
    <dgm:pt modelId="{FBAA9447-D8D7-43AA-8F7E-81BCAE20A549}">
      <dgm:prSet/>
      <dgm:spPr/>
      <dgm:t>
        <a:bodyPr/>
        <a:lstStyle/>
        <a:p>
          <a:r>
            <a:rPr lang="en-US" b="0" i="0" dirty="0"/>
            <a:t>Measure of </a:t>
          </a:r>
          <a:r>
            <a:rPr lang="en-US" b="1" i="0" dirty="0">
              <a:solidFill>
                <a:schemeClr val="accent1"/>
              </a:solidFill>
            </a:rPr>
            <a:t>Implied</a:t>
          </a:r>
          <a:r>
            <a:rPr lang="en-US" b="0" i="0" dirty="0"/>
            <a:t> </a:t>
          </a:r>
          <a:r>
            <a:rPr lang="en-US" b="1" i="0" dirty="0">
              <a:solidFill>
                <a:schemeClr val="accent1"/>
              </a:solidFill>
            </a:rPr>
            <a:t>Volatility</a:t>
          </a:r>
          <a:r>
            <a:rPr lang="en-US" b="0" i="0" dirty="0"/>
            <a:t> and uncertainty </a:t>
          </a:r>
          <a:endParaRPr lang="en-US" dirty="0"/>
        </a:p>
      </dgm:t>
    </dgm:pt>
    <dgm:pt modelId="{66D290DC-401D-4A37-9F23-CF3771E75A63}" type="parTrans" cxnId="{53616DFA-9FA8-4C66-8393-7447FBB1D000}">
      <dgm:prSet/>
      <dgm:spPr/>
      <dgm:t>
        <a:bodyPr/>
        <a:lstStyle/>
        <a:p>
          <a:endParaRPr lang="en-US"/>
        </a:p>
      </dgm:t>
    </dgm:pt>
    <dgm:pt modelId="{9B311511-5AFB-48F7-8DB2-FF8072D3A356}" type="sibTrans" cxnId="{53616DFA-9FA8-4C66-8393-7447FBB1D000}">
      <dgm:prSet/>
      <dgm:spPr/>
      <dgm:t>
        <a:bodyPr/>
        <a:lstStyle/>
        <a:p>
          <a:endParaRPr lang="en-US"/>
        </a:p>
      </dgm:t>
    </dgm:pt>
    <dgm:pt modelId="{2EDD01D0-C78D-44D2-A807-52C91B9678D0}" type="pres">
      <dgm:prSet presAssocID="{8E4C43C6-8134-4D4C-9051-8A9D1A4051BD}" presName="vert0" presStyleCnt="0">
        <dgm:presLayoutVars>
          <dgm:dir/>
          <dgm:animOne val="branch"/>
          <dgm:animLvl val="lvl"/>
        </dgm:presLayoutVars>
      </dgm:prSet>
      <dgm:spPr/>
    </dgm:pt>
    <dgm:pt modelId="{79E41B6E-6322-4893-95BA-8ABA4DFE9A13}" type="pres">
      <dgm:prSet presAssocID="{D4A93236-879C-426F-9DEF-1A196C78C39F}" presName="thickLine" presStyleLbl="alignNode1" presStyleIdx="0" presStyleCnt="4"/>
      <dgm:spPr/>
    </dgm:pt>
    <dgm:pt modelId="{CA580BD4-3769-4713-BF7F-69EE6FEB9DDA}" type="pres">
      <dgm:prSet presAssocID="{D4A93236-879C-426F-9DEF-1A196C78C39F}" presName="horz1" presStyleCnt="0"/>
      <dgm:spPr/>
    </dgm:pt>
    <dgm:pt modelId="{1DD93AFF-C1EE-4FC3-A6AC-035947114815}" type="pres">
      <dgm:prSet presAssocID="{D4A93236-879C-426F-9DEF-1A196C78C39F}" presName="tx1" presStyleLbl="revTx" presStyleIdx="0" presStyleCnt="8" custScaleX="131841"/>
      <dgm:spPr/>
    </dgm:pt>
    <dgm:pt modelId="{B5EE885B-9715-412D-A7F8-5A36B6006217}" type="pres">
      <dgm:prSet presAssocID="{D4A93236-879C-426F-9DEF-1A196C78C39F}" presName="vert1" presStyleCnt="0"/>
      <dgm:spPr/>
    </dgm:pt>
    <dgm:pt modelId="{CE3A9DDD-1105-493B-8597-BE1B593F189F}" type="pres">
      <dgm:prSet presAssocID="{205CA275-7CCC-4247-AFD4-567F3AD4B061}" presName="vertSpace2a" presStyleCnt="0"/>
      <dgm:spPr/>
    </dgm:pt>
    <dgm:pt modelId="{2D7E85B2-6880-42AF-B7DF-06BE06522707}" type="pres">
      <dgm:prSet presAssocID="{205CA275-7CCC-4247-AFD4-567F3AD4B061}" presName="horz2" presStyleCnt="0"/>
      <dgm:spPr/>
    </dgm:pt>
    <dgm:pt modelId="{B3B01A6D-286B-4FD2-935D-9501A5C1F345}" type="pres">
      <dgm:prSet presAssocID="{205CA275-7CCC-4247-AFD4-567F3AD4B061}" presName="horzSpace2" presStyleCnt="0"/>
      <dgm:spPr/>
    </dgm:pt>
    <dgm:pt modelId="{1FD21BD0-6054-4D5A-A3E3-4266E5194AD5}" type="pres">
      <dgm:prSet presAssocID="{205CA275-7CCC-4247-AFD4-567F3AD4B061}" presName="tx2" presStyleLbl="revTx" presStyleIdx="1" presStyleCnt="8" custScaleX="108848"/>
      <dgm:spPr/>
    </dgm:pt>
    <dgm:pt modelId="{0A893068-F721-4BB9-92F6-886B98627546}" type="pres">
      <dgm:prSet presAssocID="{205CA275-7CCC-4247-AFD4-567F3AD4B061}" presName="vert2" presStyleCnt="0"/>
      <dgm:spPr/>
    </dgm:pt>
    <dgm:pt modelId="{A01A2AB7-002C-45A7-917D-E770FD509B27}" type="pres">
      <dgm:prSet presAssocID="{205CA275-7CCC-4247-AFD4-567F3AD4B061}" presName="thinLine2b" presStyleLbl="callout" presStyleIdx="0" presStyleCnt="4"/>
      <dgm:spPr/>
    </dgm:pt>
    <dgm:pt modelId="{B4002826-2DAF-47EE-8C68-1676BC2968E8}" type="pres">
      <dgm:prSet presAssocID="{205CA275-7CCC-4247-AFD4-567F3AD4B061}" presName="vertSpace2b" presStyleCnt="0"/>
      <dgm:spPr/>
    </dgm:pt>
    <dgm:pt modelId="{99A2B29F-320D-4E4E-AE59-097D6BD3524C}" type="pres">
      <dgm:prSet presAssocID="{DB153AA3-D50A-41C4-A428-60D80900D515}" presName="thickLine" presStyleLbl="alignNode1" presStyleIdx="1" presStyleCnt="4"/>
      <dgm:spPr/>
    </dgm:pt>
    <dgm:pt modelId="{5A1AA1F2-134A-49A1-A7AF-58F1CDB30A65}" type="pres">
      <dgm:prSet presAssocID="{DB153AA3-D50A-41C4-A428-60D80900D515}" presName="horz1" presStyleCnt="0"/>
      <dgm:spPr/>
    </dgm:pt>
    <dgm:pt modelId="{100FD41E-D70E-4090-899D-D6A701E03C5D}" type="pres">
      <dgm:prSet presAssocID="{DB153AA3-D50A-41C4-A428-60D80900D515}" presName="tx1" presStyleLbl="revTx" presStyleIdx="2" presStyleCnt="8" custScaleX="120594"/>
      <dgm:spPr/>
    </dgm:pt>
    <dgm:pt modelId="{1A112BBB-EF17-4454-8742-AA7441696965}" type="pres">
      <dgm:prSet presAssocID="{DB153AA3-D50A-41C4-A428-60D80900D515}" presName="vert1" presStyleCnt="0"/>
      <dgm:spPr/>
    </dgm:pt>
    <dgm:pt modelId="{462FC6F5-505A-47CB-89DA-D65FCEEA5F36}" type="pres">
      <dgm:prSet presAssocID="{C91AA7B9-3D95-45B4-9518-5161C5C6348B}" presName="vertSpace2a" presStyleCnt="0"/>
      <dgm:spPr/>
    </dgm:pt>
    <dgm:pt modelId="{443ABD1C-F942-4C35-83D3-0A77DB2C956F}" type="pres">
      <dgm:prSet presAssocID="{C91AA7B9-3D95-45B4-9518-5161C5C6348B}" presName="horz2" presStyleCnt="0"/>
      <dgm:spPr/>
    </dgm:pt>
    <dgm:pt modelId="{E2ED3384-86BC-421B-BA00-332B19C05850}" type="pres">
      <dgm:prSet presAssocID="{C91AA7B9-3D95-45B4-9518-5161C5C6348B}" presName="horzSpace2" presStyleCnt="0"/>
      <dgm:spPr/>
    </dgm:pt>
    <dgm:pt modelId="{2D8A676F-F47B-42AB-8EFD-5CC955C9F92F}" type="pres">
      <dgm:prSet presAssocID="{C91AA7B9-3D95-45B4-9518-5161C5C6348B}" presName="tx2" presStyleLbl="revTx" presStyleIdx="3" presStyleCnt="8" custScaleX="99727"/>
      <dgm:spPr/>
    </dgm:pt>
    <dgm:pt modelId="{D515E0B2-A4D3-4BAB-8987-C9F059C1EF51}" type="pres">
      <dgm:prSet presAssocID="{C91AA7B9-3D95-45B4-9518-5161C5C6348B}" presName="vert2" presStyleCnt="0"/>
      <dgm:spPr/>
    </dgm:pt>
    <dgm:pt modelId="{020B6685-85A8-41B6-8DA9-631A887A51CC}" type="pres">
      <dgm:prSet presAssocID="{C91AA7B9-3D95-45B4-9518-5161C5C6348B}" presName="thinLine2b" presStyleLbl="callout" presStyleIdx="1" presStyleCnt="4"/>
      <dgm:spPr/>
    </dgm:pt>
    <dgm:pt modelId="{25354D22-52FF-48E4-A563-6FFF5CF12D41}" type="pres">
      <dgm:prSet presAssocID="{C91AA7B9-3D95-45B4-9518-5161C5C6348B}" presName="vertSpace2b" presStyleCnt="0"/>
      <dgm:spPr/>
    </dgm:pt>
    <dgm:pt modelId="{5322959B-31E6-47D9-BB80-C22529D68E2E}" type="pres">
      <dgm:prSet presAssocID="{611C5288-0CA2-4C37-8121-9DA9E77B9B98}" presName="thickLine" presStyleLbl="alignNode1" presStyleIdx="2" presStyleCnt="4"/>
      <dgm:spPr/>
    </dgm:pt>
    <dgm:pt modelId="{4E06F176-23A7-4A24-A274-4CF9A4EDE794}" type="pres">
      <dgm:prSet presAssocID="{611C5288-0CA2-4C37-8121-9DA9E77B9B98}" presName="horz1" presStyleCnt="0"/>
      <dgm:spPr/>
    </dgm:pt>
    <dgm:pt modelId="{501D1C79-59C9-4FF0-9E4A-3E21D6315B9C}" type="pres">
      <dgm:prSet presAssocID="{611C5288-0CA2-4C37-8121-9DA9E77B9B98}" presName="tx1" presStyleLbl="revTx" presStyleIdx="4" presStyleCnt="8" custScaleX="121422"/>
      <dgm:spPr/>
    </dgm:pt>
    <dgm:pt modelId="{9C23EB79-61B7-47A8-BE34-507B79F1C9C9}" type="pres">
      <dgm:prSet presAssocID="{611C5288-0CA2-4C37-8121-9DA9E77B9B98}" presName="vert1" presStyleCnt="0"/>
      <dgm:spPr/>
    </dgm:pt>
    <dgm:pt modelId="{DE32469D-374F-40BE-B067-519DFAF1D7D3}" type="pres">
      <dgm:prSet presAssocID="{88C156DA-0700-47E5-B159-DF17C9F26659}" presName="vertSpace2a" presStyleCnt="0"/>
      <dgm:spPr/>
    </dgm:pt>
    <dgm:pt modelId="{7F71E831-FAC5-4CBC-BCAB-3A1F09925285}" type="pres">
      <dgm:prSet presAssocID="{88C156DA-0700-47E5-B159-DF17C9F26659}" presName="horz2" presStyleCnt="0"/>
      <dgm:spPr/>
    </dgm:pt>
    <dgm:pt modelId="{6DED6F00-C200-4A93-A052-3E7365CFA3EE}" type="pres">
      <dgm:prSet presAssocID="{88C156DA-0700-47E5-B159-DF17C9F26659}" presName="horzSpace2" presStyleCnt="0"/>
      <dgm:spPr/>
    </dgm:pt>
    <dgm:pt modelId="{0BF979A8-D26E-45A9-948C-BB3F15FC0599}" type="pres">
      <dgm:prSet presAssocID="{88C156DA-0700-47E5-B159-DF17C9F26659}" presName="tx2" presStyleLbl="revTx" presStyleIdx="5" presStyleCnt="8"/>
      <dgm:spPr/>
    </dgm:pt>
    <dgm:pt modelId="{03836C60-0E92-447C-98ED-B3ABD0E8E322}" type="pres">
      <dgm:prSet presAssocID="{88C156DA-0700-47E5-B159-DF17C9F26659}" presName="vert2" presStyleCnt="0"/>
      <dgm:spPr/>
    </dgm:pt>
    <dgm:pt modelId="{80828AD9-ABD1-45EE-A0A8-0C2FF40AB1CF}" type="pres">
      <dgm:prSet presAssocID="{88C156DA-0700-47E5-B159-DF17C9F26659}" presName="thinLine2b" presStyleLbl="callout" presStyleIdx="2" presStyleCnt="4"/>
      <dgm:spPr/>
    </dgm:pt>
    <dgm:pt modelId="{4CE4973D-ABFE-4EC4-A4EC-85895E4BFFF3}" type="pres">
      <dgm:prSet presAssocID="{88C156DA-0700-47E5-B159-DF17C9F26659}" presName="vertSpace2b" presStyleCnt="0"/>
      <dgm:spPr/>
    </dgm:pt>
    <dgm:pt modelId="{8C9FABDB-CB64-4A84-AA2C-AC07AAA869B6}" type="pres">
      <dgm:prSet presAssocID="{63529CAD-ED10-4CA3-A4E9-51C0DD8A48EF}" presName="thickLine" presStyleLbl="alignNode1" presStyleIdx="3" presStyleCnt="4"/>
      <dgm:spPr/>
    </dgm:pt>
    <dgm:pt modelId="{9E71AD23-FE99-4C04-8298-F445FF4E7C9C}" type="pres">
      <dgm:prSet presAssocID="{63529CAD-ED10-4CA3-A4E9-51C0DD8A48EF}" presName="horz1" presStyleCnt="0"/>
      <dgm:spPr/>
    </dgm:pt>
    <dgm:pt modelId="{4909FA6C-EE73-4338-9AD6-A24AE1D5DDD4}" type="pres">
      <dgm:prSet presAssocID="{63529CAD-ED10-4CA3-A4E9-51C0DD8A48EF}" presName="tx1" presStyleLbl="revTx" presStyleIdx="6" presStyleCnt="8" custScaleX="119348" custLinFactNeighborX="118" custLinFactNeighborY="-1752"/>
      <dgm:spPr/>
    </dgm:pt>
    <dgm:pt modelId="{4BAEFB8F-7221-45A8-ABFB-552C1DE6FBF2}" type="pres">
      <dgm:prSet presAssocID="{63529CAD-ED10-4CA3-A4E9-51C0DD8A48EF}" presName="vert1" presStyleCnt="0"/>
      <dgm:spPr/>
    </dgm:pt>
    <dgm:pt modelId="{94202801-7788-4757-9D42-D800E766AB92}" type="pres">
      <dgm:prSet presAssocID="{FBAA9447-D8D7-43AA-8F7E-81BCAE20A549}" presName="vertSpace2a" presStyleCnt="0"/>
      <dgm:spPr/>
    </dgm:pt>
    <dgm:pt modelId="{34E2C409-E3E1-41D6-86B4-DD9472BF2426}" type="pres">
      <dgm:prSet presAssocID="{FBAA9447-D8D7-43AA-8F7E-81BCAE20A549}" presName="horz2" presStyleCnt="0"/>
      <dgm:spPr/>
    </dgm:pt>
    <dgm:pt modelId="{5365858B-AA57-4C20-A116-780C24F03E1E}" type="pres">
      <dgm:prSet presAssocID="{FBAA9447-D8D7-43AA-8F7E-81BCAE20A549}" presName="horzSpace2" presStyleCnt="0"/>
      <dgm:spPr/>
    </dgm:pt>
    <dgm:pt modelId="{BAA485B5-9FFF-4019-98B7-7DCC9036A671}" type="pres">
      <dgm:prSet presAssocID="{FBAA9447-D8D7-43AA-8F7E-81BCAE20A549}" presName="tx2" presStyleLbl="revTx" presStyleIdx="7" presStyleCnt="8"/>
      <dgm:spPr/>
    </dgm:pt>
    <dgm:pt modelId="{11226F9D-A6DE-4B15-BC65-96E32690470B}" type="pres">
      <dgm:prSet presAssocID="{FBAA9447-D8D7-43AA-8F7E-81BCAE20A549}" presName="vert2" presStyleCnt="0"/>
      <dgm:spPr/>
    </dgm:pt>
    <dgm:pt modelId="{C1C6B996-E705-4D26-8F5C-5E9808FE7E60}" type="pres">
      <dgm:prSet presAssocID="{FBAA9447-D8D7-43AA-8F7E-81BCAE20A549}" presName="thinLine2b" presStyleLbl="callout" presStyleIdx="3" presStyleCnt="4"/>
      <dgm:spPr/>
    </dgm:pt>
    <dgm:pt modelId="{BE2AB22F-2C89-403D-B40B-596EFD96242E}" type="pres">
      <dgm:prSet presAssocID="{FBAA9447-D8D7-43AA-8F7E-81BCAE20A549}" presName="vertSpace2b" presStyleCnt="0"/>
      <dgm:spPr/>
    </dgm:pt>
  </dgm:ptLst>
  <dgm:cxnLst>
    <dgm:cxn modelId="{76BCB516-1EE8-4096-9B3E-EB489A15674E}" srcId="{8E4C43C6-8134-4D4C-9051-8A9D1A4051BD}" destId="{DB153AA3-D50A-41C4-A428-60D80900D515}" srcOrd="1" destOrd="0" parTransId="{6C95CEE1-8925-4F39-A476-C74474CB70E0}" sibTransId="{0B84DDCA-943C-4BFC-A2BB-C2C57D61225A}"/>
    <dgm:cxn modelId="{F69D781C-F828-4AC5-BE2B-CE690C5623BA}" type="presOf" srcId="{C91AA7B9-3D95-45B4-9518-5161C5C6348B}" destId="{2D8A676F-F47B-42AB-8EFD-5CC955C9F92F}" srcOrd="0" destOrd="0" presId="urn:microsoft.com/office/officeart/2008/layout/LinedList"/>
    <dgm:cxn modelId="{C5A78B2A-E047-4F96-8666-574EBA2D0D57}" type="presOf" srcId="{8E4C43C6-8134-4D4C-9051-8A9D1A4051BD}" destId="{2EDD01D0-C78D-44D2-A807-52C91B9678D0}" srcOrd="0" destOrd="0" presId="urn:microsoft.com/office/officeart/2008/layout/LinedList"/>
    <dgm:cxn modelId="{7D86F22F-417C-4794-BEC9-229CE2DBC815}" type="presOf" srcId="{88C156DA-0700-47E5-B159-DF17C9F26659}" destId="{0BF979A8-D26E-45A9-948C-BB3F15FC0599}" srcOrd="0" destOrd="0" presId="urn:microsoft.com/office/officeart/2008/layout/LinedList"/>
    <dgm:cxn modelId="{D391EF38-E8A4-499C-B773-02AB2435A780}" srcId="{8E4C43C6-8134-4D4C-9051-8A9D1A4051BD}" destId="{D4A93236-879C-426F-9DEF-1A196C78C39F}" srcOrd="0" destOrd="0" parTransId="{B676A50D-861E-47F4-BFA6-E91F8BD78224}" sibTransId="{F79BCD96-DFAC-464A-A8B4-A85A39CD4368}"/>
    <dgm:cxn modelId="{960D3945-14AA-4527-8789-A94D8297AE69}" type="presOf" srcId="{63529CAD-ED10-4CA3-A4E9-51C0DD8A48EF}" destId="{4909FA6C-EE73-4338-9AD6-A24AE1D5DDD4}" srcOrd="0" destOrd="0" presId="urn:microsoft.com/office/officeart/2008/layout/LinedList"/>
    <dgm:cxn modelId="{D4C56667-A2CC-4DC0-9F1D-773C1C4F4BE4}" srcId="{8E4C43C6-8134-4D4C-9051-8A9D1A4051BD}" destId="{63529CAD-ED10-4CA3-A4E9-51C0DD8A48EF}" srcOrd="3" destOrd="0" parTransId="{4EC20319-AB7D-4EEC-951C-92FF4FDAD98D}" sibTransId="{5A6F226B-4158-493E-9D0F-41B00D12007C}"/>
    <dgm:cxn modelId="{3BB5CE47-2FCA-4803-9868-E6EA94652DC4}" type="presOf" srcId="{D4A93236-879C-426F-9DEF-1A196C78C39F}" destId="{1DD93AFF-C1EE-4FC3-A6AC-035947114815}" srcOrd="0" destOrd="0" presId="urn:microsoft.com/office/officeart/2008/layout/LinedList"/>
    <dgm:cxn modelId="{2441394B-85F0-439D-AEE7-58064C551212}" srcId="{DB153AA3-D50A-41C4-A428-60D80900D515}" destId="{C91AA7B9-3D95-45B4-9518-5161C5C6348B}" srcOrd="0" destOrd="0" parTransId="{6D44C585-C367-4E9E-B91B-55BA7FE85FE4}" sibTransId="{D496E8F2-6C2F-4525-8C8E-6544ABF314F5}"/>
    <dgm:cxn modelId="{CAE25A77-D8DB-4972-9D73-63A3DCC4A4FD}" type="presOf" srcId="{DB153AA3-D50A-41C4-A428-60D80900D515}" destId="{100FD41E-D70E-4090-899D-D6A701E03C5D}" srcOrd="0" destOrd="0" presId="urn:microsoft.com/office/officeart/2008/layout/LinedList"/>
    <dgm:cxn modelId="{7E48FA7E-C36E-4E94-B579-F1A617E79439}" srcId="{611C5288-0CA2-4C37-8121-9DA9E77B9B98}" destId="{88C156DA-0700-47E5-B159-DF17C9F26659}" srcOrd="0" destOrd="0" parTransId="{7C1EB644-A1F7-4E0B-8261-77B9239E9224}" sibTransId="{2B90A5C4-B6EB-4182-AE0C-BA08F120F667}"/>
    <dgm:cxn modelId="{0B6A9E90-F3FB-46C8-98AA-125B09860AD2}" type="presOf" srcId="{FBAA9447-D8D7-43AA-8F7E-81BCAE20A549}" destId="{BAA485B5-9FFF-4019-98B7-7DCC9036A671}" srcOrd="0" destOrd="0" presId="urn:microsoft.com/office/officeart/2008/layout/LinedList"/>
    <dgm:cxn modelId="{485118AC-3B4F-4D1B-A781-900389704EC0}" type="presOf" srcId="{205CA275-7CCC-4247-AFD4-567F3AD4B061}" destId="{1FD21BD0-6054-4D5A-A3E3-4266E5194AD5}" srcOrd="0" destOrd="0" presId="urn:microsoft.com/office/officeart/2008/layout/LinedList"/>
    <dgm:cxn modelId="{018EF7C3-D60D-47ED-970C-2223CA8698DE}" type="presOf" srcId="{611C5288-0CA2-4C37-8121-9DA9E77B9B98}" destId="{501D1C79-59C9-4FF0-9E4A-3E21D6315B9C}" srcOrd="0" destOrd="0" presId="urn:microsoft.com/office/officeart/2008/layout/LinedList"/>
    <dgm:cxn modelId="{53616DFA-9FA8-4C66-8393-7447FBB1D000}" srcId="{63529CAD-ED10-4CA3-A4E9-51C0DD8A48EF}" destId="{FBAA9447-D8D7-43AA-8F7E-81BCAE20A549}" srcOrd="0" destOrd="0" parTransId="{66D290DC-401D-4A37-9F23-CF3771E75A63}" sibTransId="{9B311511-5AFB-48F7-8DB2-FF8072D3A356}"/>
    <dgm:cxn modelId="{DD84ECFB-2CA0-4C25-A349-0638BDD745A3}" srcId="{8E4C43C6-8134-4D4C-9051-8A9D1A4051BD}" destId="{611C5288-0CA2-4C37-8121-9DA9E77B9B98}" srcOrd="2" destOrd="0" parTransId="{F0D05CCE-5D57-4B81-B164-AD495709D436}" sibTransId="{4D7070FB-D441-4A5A-A4EF-90D217D762D6}"/>
    <dgm:cxn modelId="{21CB26FF-F1A0-4E39-8379-308295E35467}" srcId="{D4A93236-879C-426F-9DEF-1A196C78C39F}" destId="{205CA275-7CCC-4247-AFD4-567F3AD4B061}" srcOrd="0" destOrd="0" parTransId="{17603F9E-BFD3-4F5E-89C5-A8D2B67190A1}" sibTransId="{B8AD0168-CB6A-4930-862C-70A94B5D4981}"/>
    <dgm:cxn modelId="{B0628595-1F6E-4244-BF6C-DADB05C69474}" type="presParOf" srcId="{2EDD01D0-C78D-44D2-A807-52C91B9678D0}" destId="{79E41B6E-6322-4893-95BA-8ABA4DFE9A13}" srcOrd="0" destOrd="0" presId="urn:microsoft.com/office/officeart/2008/layout/LinedList"/>
    <dgm:cxn modelId="{2BF8E7A8-E5B7-45C8-AB1D-283266E3FFA7}" type="presParOf" srcId="{2EDD01D0-C78D-44D2-A807-52C91B9678D0}" destId="{CA580BD4-3769-4713-BF7F-69EE6FEB9DDA}" srcOrd="1" destOrd="0" presId="urn:microsoft.com/office/officeart/2008/layout/LinedList"/>
    <dgm:cxn modelId="{DAF72306-DE23-44F1-9D37-37037C95D6EF}" type="presParOf" srcId="{CA580BD4-3769-4713-BF7F-69EE6FEB9DDA}" destId="{1DD93AFF-C1EE-4FC3-A6AC-035947114815}" srcOrd="0" destOrd="0" presId="urn:microsoft.com/office/officeart/2008/layout/LinedList"/>
    <dgm:cxn modelId="{7B70F35E-CC8F-49F7-B31E-8D1156B1DB4D}" type="presParOf" srcId="{CA580BD4-3769-4713-BF7F-69EE6FEB9DDA}" destId="{B5EE885B-9715-412D-A7F8-5A36B6006217}" srcOrd="1" destOrd="0" presId="urn:microsoft.com/office/officeart/2008/layout/LinedList"/>
    <dgm:cxn modelId="{023FB882-D0BA-43F9-BF6C-2BEA1F0306B8}" type="presParOf" srcId="{B5EE885B-9715-412D-A7F8-5A36B6006217}" destId="{CE3A9DDD-1105-493B-8597-BE1B593F189F}" srcOrd="0" destOrd="0" presId="urn:microsoft.com/office/officeart/2008/layout/LinedList"/>
    <dgm:cxn modelId="{396A2031-A4AF-4FAB-931C-EB641B781C55}" type="presParOf" srcId="{B5EE885B-9715-412D-A7F8-5A36B6006217}" destId="{2D7E85B2-6880-42AF-B7DF-06BE06522707}" srcOrd="1" destOrd="0" presId="urn:microsoft.com/office/officeart/2008/layout/LinedList"/>
    <dgm:cxn modelId="{2FCDD82F-6C60-4F1C-B9CB-9D9B6F09CCCA}" type="presParOf" srcId="{2D7E85B2-6880-42AF-B7DF-06BE06522707}" destId="{B3B01A6D-286B-4FD2-935D-9501A5C1F345}" srcOrd="0" destOrd="0" presId="urn:microsoft.com/office/officeart/2008/layout/LinedList"/>
    <dgm:cxn modelId="{E6CBC1AE-0D22-4C54-986A-8E9B79290BE2}" type="presParOf" srcId="{2D7E85B2-6880-42AF-B7DF-06BE06522707}" destId="{1FD21BD0-6054-4D5A-A3E3-4266E5194AD5}" srcOrd="1" destOrd="0" presId="urn:microsoft.com/office/officeart/2008/layout/LinedList"/>
    <dgm:cxn modelId="{97CEA83E-663D-4F2F-8571-9E4CFBC8949D}" type="presParOf" srcId="{2D7E85B2-6880-42AF-B7DF-06BE06522707}" destId="{0A893068-F721-4BB9-92F6-886B98627546}" srcOrd="2" destOrd="0" presId="urn:microsoft.com/office/officeart/2008/layout/LinedList"/>
    <dgm:cxn modelId="{AF4B8C35-3447-40D2-A574-75A8FE8EEDC3}" type="presParOf" srcId="{B5EE885B-9715-412D-A7F8-5A36B6006217}" destId="{A01A2AB7-002C-45A7-917D-E770FD509B27}" srcOrd="2" destOrd="0" presId="urn:microsoft.com/office/officeart/2008/layout/LinedList"/>
    <dgm:cxn modelId="{1E024040-0BAF-4C5C-8E79-BF9633A062B6}" type="presParOf" srcId="{B5EE885B-9715-412D-A7F8-5A36B6006217}" destId="{B4002826-2DAF-47EE-8C68-1676BC2968E8}" srcOrd="3" destOrd="0" presId="urn:microsoft.com/office/officeart/2008/layout/LinedList"/>
    <dgm:cxn modelId="{D76E10E7-7579-4B81-8791-9EA703288AFC}" type="presParOf" srcId="{2EDD01D0-C78D-44D2-A807-52C91B9678D0}" destId="{99A2B29F-320D-4E4E-AE59-097D6BD3524C}" srcOrd="2" destOrd="0" presId="urn:microsoft.com/office/officeart/2008/layout/LinedList"/>
    <dgm:cxn modelId="{EE2575B7-CAA4-40B1-BB0B-0193263EE33E}" type="presParOf" srcId="{2EDD01D0-C78D-44D2-A807-52C91B9678D0}" destId="{5A1AA1F2-134A-49A1-A7AF-58F1CDB30A65}" srcOrd="3" destOrd="0" presId="urn:microsoft.com/office/officeart/2008/layout/LinedList"/>
    <dgm:cxn modelId="{391C9C95-9C9D-4740-8A87-0F44335252A3}" type="presParOf" srcId="{5A1AA1F2-134A-49A1-A7AF-58F1CDB30A65}" destId="{100FD41E-D70E-4090-899D-D6A701E03C5D}" srcOrd="0" destOrd="0" presId="urn:microsoft.com/office/officeart/2008/layout/LinedList"/>
    <dgm:cxn modelId="{3E44C137-4FDD-4EFE-AB66-891CED22209C}" type="presParOf" srcId="{5A1AA1F2-134A-49A1-A7AF-58F1CDB30A65}" destId="{1A112BBB-EF17-4454-8742-AA7441696965}" srcOrd="1" destOrd="0" presId="urn:microsoft.com/office/officeart/2008/layout/LinedList"/>
    <dgm:cxn modelId="{169C2A2A-47B7-4189-A5BE-64DF11ABA925}" type="presParOf" srcId="{1A112BBB-EF17-4454-8742-AA7441696965}" destId="{462FC6F5-505A-47CB-89DA-D65FCEEA5F36}" srcOrd="0" destOrd="0" presId="urn:microsoft.com/office/officeart/2008/layout/LinedList"/>
    <dgm:cxn modelId="{C7F3DF31-3E64-4465-B3E7-EDEA97BFB101}" type="presParOf" srcId="{1A112BBB-EF17-4454-8742-AA7441696965}" destId="{443ABD1C-F942-4C35-83D3-0A77DB2C956F}" srcOrd="1" destOrd="0" presId="urn:microsoft.com/office/officeart/2008/layout/LinedList"/>
    <dgm:cxn modelId="{E67EC54E-0B96-4848-928E-41B80880B348}" type="presParOf" srcId="{443ABD1C-F942-4C35-83D3-0A77DB2C956F}" destId="{E2ED3384-86BC-421B-BA00-332B19C05850}" srcOrd="0" destOrd="0" presId="urn:microsoft.com/office/officeart/2008/layout/LinedList"/>
    <dgm:cxn modelId="{3762A2B0-6262-4F8F-B4A6-12100D7FDA5B}" type="presParOf" srcId="{443ABD1C-F942-4C35-83D3-0A77DB2C956F}" destId="{2D8A676F-F47B-42AB-8EFD-5CC955C9F92F}" srcOrd="1" destOrd="0" presId="urn:microsoft.com/office/officeart/2008/layout/LinedList"/>
    <dgm:cxn modelId="{BA07651E-86D3-4DD8-9B25-EB3F3C4EFA24}" type="presParOf" srcId="{443ABD1C-F942-4C35-83D3-0A77DB2C956F}" destId="{D515E0B2-A4D3-4BAB-8987-C9F059C1EF51}" srcOrd="2" destOrd="0" presId="urn:microsoft.com/office/officeart/2008/layout/LinedList"/>
    <dgm:cxn modelId="{87F1FBF4-FD9B-47BA-BE74-DB490D34B7EE}" type="presParOf" srcId="{1A112BBB-EF17-4454-8742-AA7441696965}" destId="{020B6685-85A8-41B6-8DA9-631A887A51CC}" srcOrd="2" destOrd="0" presId="urn:microsoft.com/office/officeart/2008/layout/LinedList"/>
    <dgm:cxn modelId="{9B6878D0-8FB9-41CA-9F69-E931F31058EE}" type="presParOf" srcId="{1A112BBB-EF17-4454-8742-AA7441696965}" destId="{25354D22-52FF-48E4-A563-6FFF5CF12D41}" srcOrd="3" destOrd="0" presId="urn:microsoft.com/office/officeart/2008/layout/LinedList"/>
    <dgm:cxn modelId="{56F77EB8-1396-4B34-97D8-B27F267E996B}" type="presParOf" srcId="{2EDD01D0-C78D-44D2-A807-52C91B9678D0}" destId="{5322959B-31E6-47D9-BB80-C22529D68E2E}" srcOrd="4" destOrd="0" presId="urn:microsoft.com/office/officeart/2008/layout/LinedList"/>
    <dgm:cxn modelId="{42151661-4069-4D97-B2A6-3E6BD1B82CF7}" type="presParOf" srcId="{2EDD01D0-C78D-44D2-A807-52C91B9678D0}" destId="{4E06F176-23A7-4A24-A274-4CF9A4EDE794}" srcOrd="5" destOrd="0" presId="urn:microsoft.com/office/officeart/2008/layout/LinedList"/>
    <dgm:cxn modelId="{3FD93216-3EB0-409F-9FF9-CD98903865FE}" type="presParOf" srcId="{4E06F176-23A7-4A24-A274-4CF9A4EDE794}" destId="{501D1C79-59C9-4FF0-9E4A-3E21D6315B9C}" srcOrd="0" destOrd="0" presId="urn:microsoft.com/office/officeart/2008/layout/LinedList"/>
    <dgm:cxn modelId="{C13DFCEF-56F6-447C-88B8-9E7089241335}" type="presParOf" srcId="{4E06F176-23A7-4A24-A274-4CF9A4EDE794}" destId="{9C23EB79-61B7-47A8-BE34-507B79F1C9C9}" srcOrd="1" destOrd="0" presId="urn:microsoft.com/office/officeart/2008/layout/LinedList"/>
    <dgm:cxn modelId="{9656CC77-38F4-4419-B300-59157F3E5398}" type="presParOf" srcId="{9C23EB79-61B7-47A8-BE34-507B79F1C9C9}" destId="{DE32469D-374F-40BE-B067-519DFAF1D7D3}" srcOrd="0" destOrd="0" presId="urn:microsoft.com/office/officeart/2008/layout/LinedList"/>
    <dgm:cxn modelId="{695290BF-E44B-41CB-8411-CE86BAA4197E}" type="presParOf" srcId="{9C23EB79-61B7-47A8-BE34-507B79F1C9C9}" destId="{7F71E831-FAC5-4CBC-BCAB-3A1F09925285}" srcOrd="1" destOrd="0" presId="urn:microsoft.com/office/officeart/2008/layout/LinedList"/>
    <dgm:cxn modelId="{DD7AD4A7-EE4D-4ACC-8A6A-6D4DEB9E7B9C}" type="presParOf" srcId="{7F71E831-FAC5-4CBC-BCAB-3A1F09925285}" destId="{6DED6F00-C200-4A93-A052-3E7365CFA3EE}" srcOrd="0" destOrd="0" presId="urn:microsoft.com/office/officeart/2008/layout/LinedList"/>
    <dgm:cxn modelId="{8AA9DA38-5876-4C43-99C5-7368D8B32EBB}" type="presParOf" srcId="{7F71E831-FAC5-4CBC-BCAB-3A1F09925285}" destId="{0BF979A8-D26E-45A9-948C-BB3F15FC0599}" srcOrd="1" destOrd="0" presId="urn:microsoft.com/office/officeart/2008/layout/LinedList"/>
    <dgm:cxn modelId="{14E821D0-9408-40A2-A076-C0F570034165}" type="presParOf" srcId="{7F71E831-FAC5-4CBC-BCAB-3A1F09925285}" destId="{03836C60-0E92-447C-98ED-B3ABD0E8E322}" srcOrd="2" destOrd="0" presId="urn:microsoft.com/office/officeart/2008/layout/LinedList"/>
    <dgm:cxn modelId="{03C1B3AF-0A6C-43F5-BD81-6562F0FBC1EE}" type="presParOf" srcId="{9C23EB79-61B7-47A8-BE34-507B79F1C9C9}" destId="{80828AD9-ABD1-45EE-A0A8-0C2FF40AB1CF}" srcOrd="2" destOrd="0" presId="urn:microsoft.com/office/officeart/2008/layout/LinedList"/>
    <dgm:cxn modelId="{912A0072-2F5A-4D2F-A36A-72E123BF3589}" type="presParOf" srcId="{9C23EB79-61B7-47A8-BE34-507B79F1C9C9}" destId="{4CE4973D-ABFE-4EC4-A4EC-85895E4BFFF3}" srcOrd="3" destOrd="0" presId="urn:microsoft.com/office/officeart/2008/layout/LinedList"/>
    <dgm:cxn modelId="{1104DF26-D8FA-4A67-8386-A064080E5203}" type="presParOf" srcId="{2EDD01D0-C78D-44D2-A807-52C91B9678D0}" destId="{8C9FABDB-CB64-4A84-AA2C-AC07AAA869B6}" srcOrd="6" destOrd="0" presId="urn:microsoft.com/office/officeart/2008/layout/LinedList"/>
    <dgm:cxn modelId="{17645EEF-CE06-44D1-AEB0-B768DCEE27AC}" type="presParOf" srcId="{2EDD01D0-C78D-44D2-A807-52C91B9678D0}" destId="{9E71AD23-FE99-4C04-8298-F445FF4E7C9C}" srcOrd="7" destOrd="0" presId="urn:microsoft.com/office/officeart/2008/layout/LinedList"/>
    <dgm:cxn modelId="{8C59A993-315F-4B51-9030-46AFFCC07DCE}" type="presParOf" srcId="{9E71AD23-FE99-4C04-8298-F445FF4E7C9C}" destId="{4909FA6C-EE73-4338-9AD6-A24AE1D5DDD4}" srcOrd="0" destOrd="0" presId="urn:microsoft.com/office/officeart/2008/layout/LinedList"/>
    <dgm:cxn modelId="{B8F3F66C-ECB5-4945-9FAF-440877F485BD}" type="presParOf" srcId="{9E71AD23-FE99-4C04-8298-F445FF4E7C9C}" destId="{4BAEFB8F-7221-45A8-ABFB-552C1DE6FBF2}" srcOrd="1" destOrd="0" presId="urn:microsoft.com/office/officeart/2008/layout/LinedList"/>
    <dgm:cxn modelId="{F31BBC34-F8A0-4F28-A6C3-277E6EB6CE02}" type="presParOf" srcId="{4BAEFB8F-7221-45A8-ABFB-552C1DE6FBF2}" destId="{94202801-7788-4757-9D42-D800E766AB92}" srcOrd="0" destOrd="0" presId="urn:microsoft.com/office/officeart/2008/layout/LinedList"/>
    <dgm:cxn modelId="{9EBF70EB-C893-4740-B983-98F9102A658C}" type="presParOf" srcId="{4BAEFB8F-7221-45A8-ABFB-552C1DE6FBF2}" destId="{34E2C409-E3E1-41D6-86B4-DD9472BF2426}" srcOrd="1" destOrd="0" presId="urn:microsoft.com/office/officeart/2008/layout/LinedList"/>
    <dgm:cxn modelId="{F84B5169-A2E9-4E7C-96CE-B26CC17164B0}" type="presParOf" srcId="{34E2C409-E3E1-41D6-86B4-DD9472BF2426}" destId="{5365858B-AA57-4C20-A116-780C24F03E1E}" srcOrd="0" destOrd="0" presId="urn:microsoft.com/office/officeart/2008/layout/LinedList"/>
    <dgm:cxn modelId="{69E5DB0B-18CE-499B-87D7-17CD0F92E839}" type="presParOf" srcId="{34E2C409-E3E1-41D6-86B4-DD9472BF2426}" destId="{BAA485B5-9FFF-4019-98B7-7DCC9036A671}" srcOrd="1" destOrd="0" presId="urn:microsoft.com/office/officeart/2008/layout/LinedList"/>
    <dgm:cxn modelId="{F5381A7B-A554-49A5-A8D3-0C79644D82FD}" type="presParOf" srcId="{34E2C409-E3E1-41D6-86B4-DD9472BF2426}" destId="{11226F9D-A6DE-4B15-BC65-96E32690470B}" srcOrd="2" destOrd="0" presId="urn:microsoft.com/office/officeart/2008/layout/LinedList"/>
    <dgm:cxn modelId="{1935AD1E-1A0E-4336-911E-B577112962B6}" type="presParOf" srcId="{4BAEFB8F-7221-45A8-ABFB-552C1DE6FBF2}" destId="{C1C6B996-E705-4D26-8F5C-5E9808FE7E60}" srcOrd="2" destOrd="0" presId="urn:microsoft.com/office/officeart/2008/layout/LinedList"/>
    <dgm:cxn modelId="{B05983BA-A467-4717-88B0-4DA7B7267E78}" type="presParOf" srcId="{4BAEFB8F-7221-45A8-ABFB-552C1DE6FBF2}" destId="{BE2AB22F-2C89-403D-B40B-596EFD96242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28B78E-046E-4BAB-90D1-BC0072FF15B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A9EA4-F5AA-4726-AA8F-F9F0E702BE28}">
      <dgm:prSet custT="1"/>
      <dgm:spPr/>
      <dgm:t>
        <a:bodyPr/>
        <a:lstStyle/>
        <a:p>
          <a:r>
            <a:rPr lang="en-US" sz="12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Net Seller of Options</a:t>
          </a:r>
          <a:endParaRPr lang="en-US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1654719-2F1C-4C0D-AFA4-1C84740C6F08}" type="parTrans" cxnId="{246765D7-45C4-4A60-AA94-FE77F10B9E01}">
      <dgm:prSet/>
      <dgm:spPr/>
      <dgm:t>
        <a:bodyPr/>
        <a:lstStyle/>
        <a:p>
          <a:endParaRPr lang="en-US"/>
        </a:p>
      </dgm:t>
    </dgm:pt>
    <dgm:pt modelId="{9C132120-D5D4-4058-9732-0FFD13FA0A02}" type="sibTrans" cxnId="{246765D7-45C4-4A60-AA94-FE77F10B9E01}">
      <dgm:prSet/>
      <dgm:spPr/>
      <dgm:t>
        <a:bodyPr/>
        <a:lstStyle/>
        <a:p>
          <a:endParaRPr lang="en-US"/>
        </a:p>
      </dgm:t>
    </dgm:pt>
    <dgm:pt modelId="{402254CB-4246-47AC-AFFE-3E2C9C66AAEC}">
      <dgm:prSet custT="1"/>
      <dgm:spPr/>
      <dgm:t>
        <a:bodyPr/>
        <a:lstStyle/>
        <a:p>
          <a:r>
            <a:rPr lang="en-US" sz="12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Time works in your favor</a:t>
          </a:r>
          <a:endParaRPr lang="en-US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E37113-38DD-444A-946F-04EBCED274B2}" type="parTrans" cxnId="{4B7AAD6F-E2D2-4E7D-A9F5-861DB4014AA8}">
      <dgm:prSet/>
      <dgm:spPr/>
      <dgm:t>
        <a:bodyPr/>
        <a:lstStyle/>
        <a:p>
          <a:endParaRPr lang="en-US"/>
        </a:p>
      </dgm:t>
    </dgm:pt>
    <dgm:pt modelId="{3B3D9CA0-07AE-4303-8F20-8549D5DDB50A}" type="sibTrans" cxnId="{4B7AAD6F-E2D2-4E7D-A9F5-861DB4014AA8}">
      <dgm:prSet/>
      <dgm:spPr/>
      <dgm:t>
        <a:bodyPr/>
        <a:lstStyle/>
        <a:p>
          <a:endParaRPr lang="en-US"/>
        </a:p>
      </dgm:t>
    </dgm:pt>
    <dgm:pt modelId="{D5A1C2B2-F7BB-4A5C-BF8A-5F24A489E8BD}">
      <dgm:prSet custT="1"/>
      <dgm:spPr/>
      <dgm:t>
        <a:bodyPr/>
        <a:lstStyle/>
        <a:p>
          <a:r>
            <a:rPr lang="en-US" sz="12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Investment banks and S&amp;Ts</a:t>
          </a:r>
          <a:endParaRPr lang="en-US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F2FBE5-43D3-4716-99F6-7F32AA0B3BFD}" type="parTrans" cxnId="{B2B125D4-3122-4B5E-B069-E8244B187C53}">
      <dgm:prSet/>
      <dgm:spPr/>
      <dgm:t>
        <a:bodyPr/>
        <a:lstStyle/>
        <a:p>
          <a:endParaRPr lang="en-US"/>
        </a:p>
      </dgm:t>
    </dgm:pt>
    <dgm:pt modelId="{F9BF99D1-CB45-4EE3-97DF-BE97F865E3F6}" type="sibTrans" cxnId="{B2B125D4-3122-4B5E-B069-E8244B187C53}">
      <dgm:prSet/>
      <dgm:spPr/>
      <dgm:t>
        <a:bodyPr/>
        <a:lstStyle/>
        <a:p>
          <a:endParaRPr lang="en-US"/>
        </a:p>
      </dgm:t>
    </dgm:pt>
    <dgm:pt modelId="{EF9EAF10-1894-4C5B-B662-FF58418D3797}">
      <dgm:prSet custT="1"/>
      <dgm:spPr/>
      <dgm:t>
        <a:bodyPr/>
        <a:lstStyle/>
        <a:p>
          <a:r>
            <a:rPr lang="en-US" sz="12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Higher probability </a:t>
          </a:r>
          <a:endParaRPr lang="en-US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F2E0FB-288B-4FC5-A734-CD16BC5D9D1A}" type="parTrans" cxnId="{FBF9D3C8-1ABF-4A12-B7DC-078E3987A442}">
      <dgm:prSet/>
      <dgm:spPr/>
      <dgm:t>
        <a:bodyPr/>
        <a:lstStyle/>
        <a:p>
          <a:endParaRPr lang="en-US"/>
        </a:p>
      </dgm:t>
    </dgm:pt>
    <dgm:pt modelId="{325488B3-1A54-4F0E-9F1E-77A9164E6E8B}" type="sibTrans" cxnId="{FBF9D3C8-1ABF-4A12-B7DC-078E3987A442}">
      <dgm:prSet/>
      <dgm:spPr/>
      <dgm:t>
        <a:bodyPr/>
        <a:lstStyle/>
        <a:p>
          <a:endParaRPr lang="en-US"/>
        </a:p>
      </dgm:t>
    </dgm:pt>
    <dgm:pt modelId="{6F65241E-7575-4186-A852-0384F725E631}" type="pres">
      <dgm:prSet presAssocID="{BD28B78E-046E-4BAB-90D1-BC0072FF15B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17649A1-7A54-43F5-B8A8-6543FC2B0E63}" type="pres">
      <dgm:prSet presAssocID="{BD28B78E-046E-4BAB-90D1-BC0072FF15BB}" presName="hierFlow" presStyleCnt="0"/>
      <dgm:spPr/>
    </dgm:pt>
    <dgm:pt modelId="{0798C1E1-2E1C-4042-8CA7-9461932AEC9A}" type="pres">
      <dgm:prSet presAssocID="{BD28B78E-046E-4BAB-90D1-BC0072FF15B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492606-CF77-46A5-A869-186EE7C31748}" type="pres">
      <dgm:prSet presAssocID="{63FA9EA4-F5AA-4726-AA8F-F9F0E702BE28}" presName="Name14" presStyleCnt="0"/>
      <dgm:spPr/>
    </dgm:pt>
    <dgm:pt modelId="{BB851AAF-C266-4256-AB03-657B3E99842B}" type="pres">
      <dgm:prSet presAssocID="{63FA9EA4-F5AA-4726-AA8F-F9F0E702BE28}" presName="level1Shape" presStyleLbl="node0" presStyleIdx="0" presStyleCnt="1" custScaleX="120035" custLinFactNeighborY="-54468">
        <dgm:presLayoutVars>
          <dgm:chPref val="3"/>
        </dgm:presLayoutVars>
      </dgm:prSet>
      <dgm:spPr/>
    </dgm:pt>
    <dgm:pt modelId="{04704EE6-E1CE-4C49-B69F-974B6654AF9B}" type="pres">
      <dgm:prSet presAssocID="{63FA9EA4-F5AA-4726-AA8F-F9F0E702BE28}" presName="hierChild2" presStyleCnt="0"/>
      <dgm:spPr/>
    </dgm:pt>
    <dgm:pt modelId="{C4231014-ED0D-49F7-950C-96CDD74DA982}" type="pres">
      <dgm:prSet presAssocID="{97E37113-38DD-444A-946F-04EBCED274B2}" presName="Name19" presStyleLbl="parChTrans1D2" presStyleIdx="0" presStyleCnt="3"/>
      <dgm:spPr/>
    </dgm:pt>
    <dgm:pt modelId="{B91FC12D-F30F-437A-B994-A9F2F77FEF9C}" type="pres">
      <dgm:prSet presAssocID="{402254CB-4246-47AC-AFFE-3E2C9C66AAEC}" presName="Name21" presStyleCnt="0"/>
      <dgm:spPr/>
    </dgm:pt>
    <dgm:pt modelId="{7FFA4D83-6437-445E-9AEB-F88FD08E9767}" type="pres">
      <dgm:prSet presAssocID="{402254CB-4246-47AC-AFFE-3E2C9C66AAEC}" presName="level2Shape" presStyleLbl="node2" presStyleIdx="0" presStyleCnt="3"/>
      <dgm:spPr/>
    </dgm:pt>
    <dgm:pt modelId="{6B1437BB-0B9E-43D5-8821-E9B416BA54DB}" type="pres">
      <dgm:prSet presAssocID="{402254CB-4246-47AC-AFFE-3E2C9C66AAEC}" presName="hierChild3" presStyleCnt="0"/>
      <dgm:spPr/>
    </dgm:pt>
    <dgm:pt modelId="{529D9105-A148-41FF-9200-D1A02C53C6EB}" type="pres">
      <dgm:prSet presAssocID="{E0F2FBE5-43D3-4716-99F6-7F32AA0B3BFD}" presName="Name19" presStyleLbl="parChTrans1D2" presStyleIdx="1" presStyleCnt="3"/>
      <dgm:spPr/>
    </dgm:pt>
    <dgm:pt modelId="{B74EC84E-4656-437F-ABBE-7DEAFA267FC2}" type="pres">
      <dgm:prSet presAssocID="{D5A1C2B2-F7BB-4A5C-BF8A-5F24A489E8BD}" presName="Name21" presStyleCnt="0"/>
      <dgm:spPr/>
    </dgm:pt>
    <dgm:pt modelId="{AD4E2189-9380-41F9-A9D8-87ED29DF9605}" type="pres">
      <dgm:prSet presAssocID="{D5A1C2B2-F7BB-4A5C-BF8A-5F24A489E8BD}" presName="level2Shape" presStyleLbl="node2" presStyleIdx="1" presStyleCnt="3"/>
      <dgm:spPr/>
    </dgm:pt>
    <dgm:pt modelId="{3413F1E2-0047-4B85-92CB-5B8B109F01DC}" type="pres">
      <dgm:prSet presAssocID="{D5A1C2B2-F7BB-4A5C-BF8A-5F24A489E8BD}" presName="hierChild3" presStyleCnt="0"/>
      <dgm:spPr/>
    </dgm:pt>
    <dgm:pt modelId="{13FE7D9E-74BA-4DB8-A070-09B178C08F23}" type="pres">
      <dgm:prSet presAssocID="{EDF2E0FB-288B-4FC5-A734-CD16BC5D9D1A}" presName="Name19" presStyleLbl="parChTrans1D2" presStyleIdx="2" presStyleCnt="3"/>
      <dgm:spPr/>
    </dgm:pt>
    <dgm:pt modelId="{88744426-91B8-4D30-8F43-2F75A33A0C4A}" type="pres">
      <dgm:prSet presAssocID="{EF9EAF10-1894-4C5B-B662-FF58418D3797}" presName="Name21" presStyleCnt="0"/>
      <dgm:spPr/>
    </dgm:pt>
    <dgm:pt modelId="{AE11D681-4EE0-4A5E-A5AF-7AA6A3C95FBD}" type="pres">
      <dgm:prSet presAssocID="{EF9EAF10-1894-4C5B-B662-FF58418D3797}" presName="level2Shape" presStyleLbl="node2" presStyleIdx="2" presStyleCnt="3"/>
      <dgm:spPr/>
    </dgm:pt>
    <dgm:pt modelId="{EE7AB99B-56E7-438A-942A-9F0C83C803DC}" type="pres">
      <dgm:prSet presAssocID="{EF9EAF10-1894-4C5B-B662-FF58418D3797}" presName="hierChild3" presStyleCnt="0"/>
      <dgm:spPr/>
    </dgm:pt>
    <dgm:pt modelId="{80662104-0466-49DD-9B87-227AA8A094D2}" type="pres">
      <dgm:prSet presAssocID="{BD28B78E-046E-4BAB-90D1-BC0072FF15BB}" presName="bgShapesFlow" presStyleCnt="0"/>
      <dgm:spPr/>
    </dgm:pt>
  </dgm:ptLst>
  <dgm:cxnLst>
    <dgm:cxn modelId="{2524E501-01AC-462D-91F9-38B47E5D22CF}" type="presOf" srcId="{97E37113-38DD-444A-946F-04EBCED274B2}" destId="{C4231014-ED0D-49F7-950C-96CDD74DA982}" srcOrd="0" destOrd="0" presId="urn:microsoft.com/office/officeart/2005/8/layout/hierarchy6"/>
    <dgm:cxn modelId="{6B99A908-D395-4235-A3C7-6D090437061C}" type="presOf" srcId="{BD28B78E-046E-4BAB-90D1-BC0072FF15BB}" destId="{6F65241E-7575-4186-A852-0384F725E631}" srcOrd="0" destOrd="0" presId="urn:microsoft.com/office/officeart/2005/8/layout/hierarchy6"/>
    <dgm:cxn modelId="{ECE11227-7055-43D6-958C-7ED3D823D3D4}" type="presOf" srcId="{D5A1C2B2-F7BB-4A5C-BF8A-5F24A489E8BD}" destId="{AD4E2189-9380-41F9-A9D8-87ED29DF9605}" srcOrd="0" destOrd="0" presId="urn:microsoft.com/office/officeart/2005/8/layout/hierarchy6"/>
    <dgm:cxn modelId="{4B7AAD6F-E2D2-4E7D-A9F5-861DB4014AA8}" srcId="{63FA9EA4-F5AA-4726-AA8F-F9F0E702BE28}" destId="{402254CB-4246-47AC-AFFE-3E2C9C66AAEC}" srcOrd="0" destOrd="0" parTransId="{97E37113-38DD-444A-946F-04EBCED274B2}" sibTransId="{3B3D9CA0-07AE-4303-8F20-8549D5DDB50A}"/>
    <dgm:cxn modelId="{72C68457-2294-4035-9BD2-E3A9BEA0EDD6}" type="presOf" srcId="{63FA9EA4-F5AA-4726-AA8F-F9F0E702BE28}" destId="{BB851AAF-C266-4256-AB03-657B3E99842B}" srcOrd="0" destOrd="0" presId="urn:microsoft.com/office/officeart/2005/8/layout/hierarchy6"/>
    <dgm:cxn modelId="{5BEB518B-3807-4563-A744-7B5FFDB89CE0}" type="presOf" srcId="{EF9EAF10-1894-4C5B-B662-FF58418D3797}" destId="{AE11D681-4EE0-4A5E-A5AF-7AA6A3C95FBD}" srcOrd="0" destOrd="0" presId="urn:microsoft.com/office/officeart/2005/8/layout/hierarchy6"/>
    <dgm:cxn modelId="{ACEE22A6-30B0-4C74-9002-B31759BA311E}" type="presOf" srcId="{402254CB-4246-47AC-AFFE-3E2C9C66AAEC}" destId="{7FFA4D83-6437-445E-9AEB-F88FD08E9767}" srcOrd="0" destOrd="0" presId="urn:microsoft.com/office/officeart/2005/8/layout/hierarchy6"/>
    <dgm:cxn modelId="{FBF9D3C8-1ABF-4A12-B7DC-078E3987A442}" srcId="{63FA9EA4-F5AA-4726-AA8F-F9F0E702BE28}" destId="{EF9EAF10-1894-4C5B-B662-FF58418D3797}" srcOrd="2" destOrd="0" parTransId="{EDF2E0FB-288B-4FC5-A734-CD16BC5D9D1A}" sibTransId="{325488B3-1A54-4F0E-9F1E-77A9164E6E8B}"/>
    <dgm:cxn modelId="{B2B125D4-3122-4B5E-B069-E8244B187C53}" srcId="{63FA9EA4-F5AA-4726-AA8F-F9F0E702BE28}" destId="{D5A1C2B2-F7BB-4A5C-BF8A-5F24A489E8BD}" srcOrd="1" destOrd="0" parTransId="{E0F2FBE5-43D3-4716-99F6-7F32AA0B3BFD}" sibTransId="{F9BF99D1-CB45-4EE3-97DF-BE97F865E3F6}"/>
    <dgm:cxn modelId="{246765D7-45C4-4A60-AA94-FE77F10B9E01}" srcId="{BD28B78E-046E-4BAB-90D1-BC0072FF15BB}" destId="{63FA9EA4-F5AA-4726-AA8F-F9F0E702BE28}" srcOrd="0" destOrd="0" parTransId="{E1654719-2F1C-4C0D-AFA4-1C84740C6F08}" sibTransId="{9C132120-D5D4-4058-9732-0FFD13FA0A02}"/>
    <dgm:cxn modelId="{5437D1D7-6167-47FD-82E9-19781B65F94C}" type="presOf" srcId="{EDF2E0FB-288B-4FC5-A734-CD16BC5D9D1A}" destId="{13FE7D9E-74BA-4DB8-A070-09B178C08F23}" srcOrd="0" destOrd="0" presId="urn:microsoft.com/office/officeart/2005/8/layout/hierarchy6"/>
    <dgm:cxn modelId="{00611BFA-5853-4F9E-B0F8-BA818C704656}" type="presOf" srcId="{E0F2FBE5-43D3-4716-99F6-7F32AA0B3BFD}" destId="{529D9105-A148-41FF-9200-D1A02C53C6EB}" srcOrd="0" destOrd="0" presId="urn:microsoft.com/office/officeart/2005/8/layout/hierarchy6"/>
    <dgm:cxn modelId="{C3D8999D-EBD1-444B-AE44-2C726DAB9322}" type="presParOf" srcId="{6F65241E-7575-4186-A852-0384F725E631}" destId="{217649A1-7A54-43F5-B8A8-6543FC2B0E63}" srcOrd="0" destOrd="0" presId="urn:microsoft.com/office/officeart/2005/8/layout/hierarchy6"/>
    <dgm:cxn modelId="{8E14C498-D662-42FD-B074-7A68CA43DAE8}" type="presParOf" srcId="{217649A1-7A54-43F5-B8A8-6543FC2B0E63}" destId="{0798C1E1-2E1C-4042-8CA7-9461932AEC9A}" srcOrd="0" destOrd="0" presId="urn:microsoft.com/office/officeart/2005/8/layout/hierarchy6"/>
    <dgm:cxn modelId="{46A8D2D1-DA87-411F-B849-27A86469F1AC}" type="presParOf" srcId="{0798C1E1-2E1C-4042-8CA7-9461932AEC9A}" destId="{BD492606-CF77-46A5-A869-186EE7C31748}" srcOrd="0" destOrd="0" presId="urn:microsoft.com/office/officeart/2005/8/layout/hierarchy6"/>
    <dgm:cxn modelId="{B41D7F4A-E862-4754-8070-2ABC6C1FF9C1}" type="presParOf" srcId="{BD492606-CF77-46A5-A869-186EE7C31748}" destId="{BB851AAF-C266-4256-AB03-657B3E99842B}" srcOrd="0" destOrd="0" presId="urn:microsoft.com/office/officeart/2005/8/layout/hierarchy6"/>
    <dgm:cxn modelId="{1054D615-2551-4331-B569-5C9E93C26C7B}" type="presParOf" srcId="{BD492606-CF77-46A5-A869-186EE7C31748}" destId="{04704EE6-E1CE-4C49-B69F-974B6654AF9B}" srcOrd="1" destOrd="0" presId="urn:microsoft.com/office/officeart/2005/8/layout/hierarchy6"/>
    <dgm:cxn modelId="{A34A1B17-CC95-455E-9B6F-AD6CF6D5B85A}" type="presParOf" srcId="{04704EE6-E1CE-4C49-B69F-974B6654AF9B}" destId="{C4231014-ED0D-49F7-950C-96CDD74DA982}" srcOrd="0" destOrd="0" presId="urn:microsoft.com/office/officeart/2005/8/layout/hierarchy6"/>
    <dgm:cxn modelId="{0B6CFBA6-3029-4FE8-8C05-D87AD8808B84}" type="presParOf" srcId="{04704EE6-E1CE-4C49-B69F-974B6654AF9B}" destId="{B91FC12D-F30F-437A-B994-A9F2F77FEF9C}" srcOrd="1" destOrd="0" presId="urn:microsoft.com/office/officeart/2005/8/layout/hierarchy6"/>
    <dgm:cxn modelId="{4AAE7DCB-DBBF-4791-AB3C-BDFDC0941355}" type="presParOf" srcId="{B91FC12D-F30F-437A-B994-A9F2F77FEF9C}" destId="{7FFA4D83-6437-445E-9AEB-F88FD08E9767}" srcOrd="0" destOrd="0" presId="urn:microsoft.com/office/officeart/2005/8/layout/hierarchy6"/>
    <dgm:cxn modelId="{9E9832B2-177B-4064-ABE8-E813E9C7B9ED}" type="presParOf" srcId="{B91FC12D-F30F-437A-B994-A9F2F77FEF9C}" destId="{6B1437BB-0B9E-43D5-8821-E9B416BA54DB}" srcOrd="1" destOrd="0" presId="urn:microsoft.com/office/officeart/2005/8/layout/hierarchy6"/>
    <dgm:cxn modelId="{40702ED5-7C9B-49A0-9B7D-E5946627E752}" type="presParOf" srcId="{04704EE6-E1CE-4C49-B69F-974B6654AF9B}" destId="{529D9105-A148-41FF-9200-D1A02C53C6EB}" srcOrd="2" destOrd="0" presId="urn:microsoft.com/office/officeart/2005/8/layout/hierarchy6"/>
    <dgm:cxn modelId="{59BA566B-298C-43E7-B802-74F49DF8A4CE}" type="presParOf" srcId="{04704EE6-E1CE-4C49-B69F-974B6654AF9B}" destId="{B74EC84E-4656-437F-ABBE-7DEAFA267FC2}" srcOrd="3" destOrd="0" presId="urn:microsoft.com/office/officeart/2005/8/layout/hierarchy6"/>
    <dgm:cxn modelId="{E9D67605-6032-4A3C-9742-91F5D0376388}" type="presParOf" srcId="{B74EC84E-4656-437F-ABBE-7DEAFA267FC2}" destId="{AD4E2189-9380-41F9-A9D8-87ED29DF9605}" srcOrd="0" destOrd="0" presId="urn:microsoft.com/office/officeart/2005/8/layout/hierarchy6"/>
    <dgm:cxn modelId="{67C825DD-790D-425D-B84C-29FCD92B1720}" type="presParOf" srcId="{B74EC84E-4656-437F-ABBE-7DEAFA267FC2}" destId="{3413F1E2-0047-4B85-92CB-5B8B109F01DC}" srcOrd="1" destOrd="0" presId="urn:microsoft.com/office/officeart/2005/8/layout/hierarchy6"/>
    <dgm:cxn modelId="{56EFB827-28CD-42CE-83F2-4AAFE99A8779}" type="presParOf" srcId="{04704EE6-E1CE-4C49-B69F-974B6654AF9B}" destId="{13FE7D9E-74BA-4DB8-A070-09B178C08F23}" srcOrd="4" destOrd="0" presId="urn:microsoft.com/office/officeart/2005/8/layout/hierarchy6"/>
    <dgm:cxn modelId="{2B94CB5A-8824-4387-A778-80D1CE1EFE2A}" type="presParOf" srcId="{04704EE6-E1CE-4C49-B69F-974B6654AF9B}" destId="{88744426-91B8-4D30-8F43-2F75A33A0C4A}" srcOrd="5" destOrd="0" presId="urn:microsoft.com/office/officeart/2005/8/layout/hierarchy6"/>
    <dgm:cxn modelId="{B6EE5A36-DD62-4E92-98CF-5F25FF50F647}" type="presParOf" srcId="{88744426-91B8-4D30-8F43-2F75A33A0C4A}" destId="{AE11D681-4EE0-4A5E-A5AF-7AA6A3C95FBD}" srcOrd="0" destOrd="0" presId="urn:microsoft.com/office/officeart/2005/8/layout/hierarchy6"/>
    <dgm:cxn modelId="{E9F3B262-AD71-494B-A358-1F392DE283B0}" type="presParOf" srcId="{88744426-91B8-4D30-8F43-2F75A33A0C4A}" destId="{EE7AB99B-56E7-438A-942A-9F0C83C803DC}" srcOrd="1" destOrd="0" presId="urn:microsoft.com/office/officeart/2005/8/layout/hierarchy6"/>
    <dgm:cxn modelId="{3B273FE9-41E1-48FA-8908-9855A69E6CB3}" type="presParOf" srcId="{6F65241E-7575-4186-A852-0384F725E631}" destId="{80662104-0466-49DD-9B87-227AA8A094D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4F05C0-C913-4FF5-A601-54A9DEF7D34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10AD8-B084-43C0-9FBF-4BEC23671392}">
      <dgm:prSet custT="1"/>
      <dgm:spPr/>
      <dgm:t>
        <a:bodyPr/>
        <a:lstStyle/>
        <a:p>
          <a:r>
            <a:rPr lang="en-US" sz="12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Net Buyer of Options</a:t>
          </a:r>
          <a:endParaRPr lang="en-US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71169DB-6A04-44C2-9DEC-11A9C8A5DB62}" type="parTrans" cxnId="{CA974B0F-20F4-4825-95E4-410FDD18048E}">
      <dgm:prSet/>
      <dgm:spPr/>
      <dgm:t>
        <a:bodyPr/>
        <a:lstStyle/>
        <a:p>
          <a:endParaRPr lang="en-US"/>
        </a:p>
      </dgm:t>
    </dgm:pt>
    <dgm:pt modelId="{1F458838-3AF0-4F1F-B4C3-54A568D6E060}" type="sibTrans" cxnId="{CA974B0F-20F4-4825-95E4-410FDD18048E}">
      <dgm:prSet/>
      <dgm:spPr/>
      <dgm:t>
        <a:bodyPr/>
        <a:lstStyle/>
        <a:p>
          <a:endParaRPr lang="en-US"/>
        </a:p>
      </dgm:t>
    </dgm:pt>
    <dgm:pt modelId="{C10EC4C5-396A-487A-8100-7F3A74DEF737}">
      <dgm:prSet custT="1"/>
      <dgm:spPr/>
      <dgm:t>
        <a:bodyPr/>
        <a:lstStyle/>
        <a:p>
          <a:r>
            <a:rPr lang="en-US" sz="12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Time is your enemy</a:t>
          </a:r>
          <a:endParaRPr lang="en-US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2B0210-5E78-4745-8630-F80A52480101}" type="parTrans" cxnId="{31D2A66A-0183-49E7-ACF6-BE295DFF6499}">
      <dgm:prSet/>
      <dgm:spPr/>
      <dgm:t>
        <a:bodyPr/>
        <a:lstStyle/>
        <a:p>
          <a:endParaRPr lang="en-US"/>
        </a:p>
      </dgm:t>
    </dgm:pt>
    <dgm:pt modelId="{101BA0B0-9184-4DEE-B0E5-87231CA6F273}" type="sibTrans" cxnId="{31D2A66A-0183-49E7-ACF6-BE295DFF6499}">
      <dgm:prSet/>
      <dgm:spPr/>
      <dgm:t>
        <a:bodyPr/>
        <a:lstStyle/>
        <a:p>
          <a:endParaRPr lang="en-US"/>
        </a:p>
      </dgm:t>
    </dgm:pt>
    <dgm:pt modelId="{66A3D11C-2C01-43AF-AB9D-6F86BC3FEF4A}">
      <dgm:prSet custT="1"/>
      <dgm:spPr/>
      <dgm:t>
        <a:bodyPr/>
        <a:lstStyle/>
        <a:p>
          <a:r>
            <a:rPr lang="en-US" sz="12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Higher upside</a:t>
          </a:r>
          <a:endParaRPr lang="en-US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0E340F-DEF1-447A-85FC-C9D12ED35FDA}" type="parTrans" cxnId="{BE3801D6-F12D-48C8-AC9A-8789CAC9FEAF}">
      <dgm:prSet/>
      <dgm:spPr/>
      <dgm:t>
        <a:bodyPr/>
        <a:lstStyle/>
        <a:p>
          <a:endParaRPr lang="en-US"/>
        </a:p>
      </dgm:t>
    </dgm:pt>
    <dgm:pt modelId="{1C3EFFF2-F9AD-4997-BFEA-0CB4C5915D88}" type="sibTrans" cxnId="{BE3801D6-F12D-48C8-AC9A-8789CAC9FEAF}">
      <dgm:prSet/>
      <dgm:spPr/>
      <dgm:t>
        <a:bodyPr/>
        <a:lstStyle/>
        <a:p>
          <a:endParaRPr lang="en-US"/>
        </a:p>
      </dgm:t>
    </dgm:pt>
    <dgm:pt modelId="{61209278-47FF-45CC-A228-70D8B7AA2603}">
      <dgm:prSet custT="1"/>
      <dgm:spPr/>
      <dgm:t>
        <a:bodyPr/>
        <a:lstStyle/>
        <a:p>
          <a:r>
            <a:rPr lang="en-US" sz="12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Lower probability trades</a:t>
          </a:r>
          <a:endParaRPr lang="en-US"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8A3F6E-20F9-43FD-A5B4-843E9CA3A77D}" type="parTrans" cxnId="{0BA4DB06-9144-4DE6-8E54-702ADF2EC6C4}">
      <dgm:prSet/>
      <dgm:spPr/>
      <dgm:t>
        <a:bodyPr/>
        <a:lstStyle/>
        <a:p>
          <a:endParaRPr lang="en-US"/>
        </a:p>
      </dgm:t>
    </dgm:pt>
    <dgm:pt modelId="{D0FEB8D3-4B1A-4424-ACE3-EB89F4AC5FE4}" type="sibTrans" cxnId="{0BA4DB06-9144-4DE6-8E54-702ADF2EC6C4}">
      <dgm:prSet/>
      <dgm:spPr/>
      <dgm:t>
        <a:bodyPr/>
        <a:lstStyle/>
        <a:p>
          <a:endParaRPr lang="en-US"/>
        </a:p>
      </dgm:t>
    </dgm:pt>
    <dgm:pt modelId="{CBBF32C9-AAA6-4EA6-8DC2-0D14708F5BCA}" type="pres">
      <dgm:prSet presAssocID="{434F05C0-C913-4FF5-A601-54A9DEF7D34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32C881-7A72-4C0D-8132-D5023E0957D1}" type="pres">
      <dgm:prSet presAssocID="{434F05C0-C913-4FF5-A601-54A9DEF7D34B}" presName="hierFlow" presStyleCnt="0"/>
      <dgm:spPr/>
    </dgm:pt>
    <dgm:pt modelId="{BD99F305-707F-49D5-93F2-396E29738561}" type="pres">
      <dgm:prSet presAssocID="{434F05C0-C913-4FF5-A601-54A9DEF7D34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EF9891D-4308-4771-9111-3BF10EBE24D9}" type="pres">
      <dgm:prSet presAssocID="{83410AD8-B084-43C0-9FBF-4BEC23671392}" presName="Name14" presStyleCnt="0"/>
      <dgm:spPr/>
    </dgm:pt>
    <dgm:pt modelId="{DC0647E2-561E-481D-909D-C180F4D766BB}" type="pres">
      <dgm:prSet presAssocID="{83410AD8-B084-43C0-9FBF-4BEC23671392}" presName="level1Shape" presStyleLbl="node0" presStyleIdx="0" presStyleCnt="1" custScaleX="124237" custLinFactNeighborX="-1" custLinFactNeighborY="-81278">
        <dgm:presLayoutVars>
          <dgm:chPref val="3"/>
        </dgm:presLayoutVars>
      </dgm:prSet>
      <dgm:spPr/>
    </dgm:pt>
    <dgm:pt modelId="{0568ECCB-6FC5-4BF2-8B62-F69F535223E8}" type="pres">
      <dgm:prSet presAssocID="{83410AD8-B084-43C0-9FBF-4BEC23671392}" presName="hierChild2" presStyleCnt="0"/>
      <dgm:spPr/>
    </dgm:pt>
    <dgm:pt modelId="{8586A3AC-1F72-4513-B901-59C457A9808A}" type="pres">
      <dgm:prSet presAssocID="{7D2B0210-5E78-4745-8630-F80A52480101}" presName="Name19" presStyleLbl="parChTrans1D2" presStyleIdx="0" presStyleCnt="3"/>
      <dgm:spPr/>
    </dgm:pt>
    <dgm:pt modelId="{DB654B0F-43B4-4953-840E-3E122FDB9911}" type="pres">
      <dgm:prSet presAssocID="{C10EC4C5-396A-487A-8100-7F3A74DEF737}" presName="Name21" presStyleCnt="0"/>
      <dgm:spPr/>
    </dgm:pt>
    <dgm:pt modelId="{EF6DC6D4-ADF1-4557-AFE8-DDBCEA89F464}" type="pres">
      <dgm:prSet presAssocID="{C10EC4C5-396A-487A-8100-7F3A74DEF737}" presName="level2Shape" presStyleLbl="node2" presStyleIdx="0" presStyleCnt="3"/>
      <dgm:spPr/>
    </dgm:pt>
    <dgm:pt modelId="{26026E3D-438B-4DA5-B341-C3B887D5705C}" type="pres">
      <dgm:prSet presAssocID="{C10EC4C5-396A-487A-8100-7F3A74DEF737}" presName="hierChild3" presStyleCnt="0"/>
      <dgm:spPr/>
    </dgm:pt>
    <dgm:pt modelId="{FC398547-4DF5-4519-9F89-A02BCA401C86}" type="pres">
      <dgm:prSet presAssocID="{FF0E340F-DEF1-447A-85FC-C9D12ED35FDA}" presName="Name19" presStyleLbl="parChTrans1D2" presStyleIdx="1" presStyleCnt="3"/>
      <dgm:spPr/>
    </dgm:pt>
    <dgm:pt modelId="{4F15FC53-370F-4A0E-8248-A5775F13E30C}" type="pres">
      <dgm:prSet presAssocID="{66A3D11C-2C01-43AF-AB9D-6F86BC3FEF4A}" presName="Name21" presStyleCnt="0"/>
      <dgm:spPr/>
    </dgm:pt>
    <dgm:pt modelId="{A5B17642-7F88-4F97-8A8B-1FB8991D78E2}" type="pres">
      <dgm:prSet presAssocID="{66A3D11C-2C01-43AF-AB9D-6F86BC3FEF4A}" presName="level2Shape" presStyleLbl="node2" presStyleIdx="1" presStyleCnt="3"/>
      <dgm:spPr/>
    </dgm:pt>
    <dgm:pt modelId="{320E99F7-164C-4634-9F14-F8E19287479A}" type="pres">
      <dgm:prSet presAssocID="{66A3D11C-2C01-43AF-AB9D-6F86BC3FEF4A}" presName="hierChild3" presStyleCnt="0"/>
      <dgm:spPr/>
    </dgm:pt>
    <dgm:pt modelId="{21E74085-A943-4A48-9802-C12FCA9A5025}" type="pres">
      <dgm:prSet presAssocID="{198A3F6E-20F9-43FD-A5B4-843E9CA3A77D}" presName="Name19" presStyleLbl="parChTrans1D2" presStyleIdx="2" presStyleCnt="3"/>
      <dgm:spPr/>
    </dgm:pt>
    <dgm:pt modelId="{EF5AE0C6-2BFA-4F85-9C7B-C2265182CA2C}" type="pres">
      <dgm:prSet presAssocID="{61209278-47FF-45CC-A228-70D8B7AA2603}" presName="Name21" presStyleCnt="0"/>
      <dgm:spPr/>
    </dgm:pt>
    <dgm:pt modelId="{E3D56654-5F35-4F9D-B05B-A80BFA3EB232}" type="pres">
      <dgm:prSet presAssocID="{61209278-47FF-45CC-A228-70D8B7AA2603}" presName="level2Shape" presStyleLbl="node2" presStyleIdx="2" presStyleCnt="3"/>
      <dgm:spPr/>
    </dgm:pt>
    <dgm:pt modelId="{0F287343-B8D3-4ABB-827D-96E12B154175}" type="pres">
      <dgm:prSet presAssocID="{61209278-47FF-45CC-A228-70D8B7AA2603}" presName="hierChild3" presStyleCnt="0"/>
      <dgm:spPr/>
    </dgm:pt>
    <dgm:pt modelId="{621229E2-ABF9-47EE-BA3C-07D22753A86D}" type="pres">
      <dgm:prSet presAssocID="{434F05C0-C913-4FF5-A601-54A9DEF7D34B}" presName="bgShapesFlow" presStyleCnt="0"/>
      <dgm:spPr/>
    </dgm:pt>
  </dgm:ptLst>
  <dgm:cxnLst>
    <dgm:cxn modelId="{0BA4DB06-9144-4DE6-8E54-702ADF2EC6C4}" srcId="{83410AD8-B084-43C0-9FBF-4BEC23671392}" destId="{61209278-47FF-45CC-A228-70D8B7AA2603}" srcOrd="2" destOrd="0" parTransId="{198A3F6E-20F9-43FD-A5B4-843E9CA3A77D}" sibTransId="{D0FEB8D3-4B1A-4424-ACE3-EB89F4AC5FE4}"/>
    <dgm:cxn modelId="{CA974B0F-20F4-4825-95E4-410FDD18048E}" srcId="{434F05C0-C913-4FF5-A601-54A9DEF7D34B}" destId="{83410AD8-B084-43C0-9FBF-4BEC23671392}" srcOrd="0" destOrd="0" parTransId="{471169DB-6A04-44C2-9DEC-11A9C8A5DB62}" sibTransId="{1F458838-3AF0-4F1F-B4C3-54A568D6E060}"/>
    <dgm:cxn modelId="{2FFC6912-326D-4B34-8A65-9FD7C23B3FFE}" type="presOf" srcId="{61209278-47FF-45CC-A228-70D8B7AA2603}" destId="{E3D56654-5F35-4F9D-B05B-A80BFA3EB232}" srcOrd="0" destOrd="0" presId="urn:microsoft.com/office/officeart/2005/8/layout/hierarchy6"/>
    <dgm:cxn modelId="{A16A0736-9621-4E02-BCE2-408E7195FE58}" type="presOf" srcId="{C10EC4C5-396A-487A-8100-7F3A74DEF737}" destId="{EF6DC6D4-ADF1-4557-AFE8-DDBCEA89F464}" srcOrd="0" destOrd="0" presId="urn:microsoft.com/office/officeart/2005/8/layout/hierarchy6"/>
    <dgm:cxn modelId="{31D2A66A-0183-49E7-ACF6-BE295DFF6499}" srcId="{83410AD8-B084-43C0-9FBF-4BEC23671392}" destId="{C10EC4C5-396A-487A-8100-7F3A74DEF737}" srcOrd="0" destOrd="0" parTransId="{7D2B0210-5E78-4745-8630-F80A52480101}" sibTransId="{101BA0B0-9184-4DEE-B0E5-87231CA6F273}"/>
    <dgm:cxn modelId="{791F9E82-D2BB-4802-B9D3-B57E5B443A14}" type="presOf" srcId="{198A3F6E-20F9-43FD-A5B4-843E9CA3A77D}" destId="{21E74085-A943-4A48-9802-C12FCA9A5025}" srcOrd="0" destOrd="0" presId="urn:microsoft.com/office/officeart/2005/8/layout/hierarchy6"/>
    <dgm:cxn modelId="{985C5C94-D3FB-487E-9986-2C5ECACF92FE}" type="presOf" srcId="{66A3D11C-2C01-43AF-AB9D-6F86BC3FEF4A}" destId="{A5B17642-7F88-4F97-8A8B-1FB8991D78E2}" srcOrd="0" destOrd="0" presId="urn:microsoft.com/office/officeart/2005/8/layout/hierarchy6"/>
    <dgm:cxn modelId="{5DDBDAA1-2776-47A3-8684-6391CDE76258}" type="presOf" srcId="{FF0E340F-DEF1-447A-85FC-C9D12ED35FDA}" destId="{FC398547-4DF5-4519-9F89-A02BCA401C86}" srcOrd="0" destOrd="0" presId="urn:microsoft.com/office/officeart/2005/8/layout/hierarchy6"/>
    <dgm:cxn modelId="{BE3801D6-F12D-48C8-AC9A-8789CAC9FEAF}" srcId="{83410AD8-B084-43C0-9FBF-4BEC23671392}" destId="{66A3D11C-2C01-43AF-AB9D-6F86BC3FEF4A}" srcOrd="1" destOrd="0" parTransId="{FF0E340F-DEF1-447A-85FC-C9D12ED35FDA}" sibTransId="{1C3EFFF2-F9AD-4997-BFEA-0CB4C5915D88}"/>
    <dgm:cxn modelId="{7EACA3E3-5B20-4E81-82F7-0A23FB7EC4B1}" type="presOf" srcId="{83410AD8-B084-43C0-9FBF-4BEC23671392}" destId="{DC0647E2-561E-481D-909D-C180F4D766BB}" srcOrd="0" destOrd="0" presId="urn:microsoft.com/office/officeart/2005/8/layout/hierarchy6"/>
    <dgm:cxn modelId="{AF16B2ED-4A4B-4845-A637-34B9C69F8175}" type="presOf" srcId="{7D2B0210-5E78-4745-8630-F80A52480101}" destId="{8586A3AC-1F72-4513-B901-59C457A9808A}" srcOrd="0" destOrd="0" presId="urn:microsoft.com/office/officeart/2005/8/layout/hierarchy6"/>
    <dgm:cxn modelId="{70116DFE-8FA4-4D3B-9ADF-A8F84F12A4DC}" type="presOf" srcId="{434F05C0-C913-4FF5-A601-54A9DEF7D34B}" destId="{CBBF32C9-AAA6-4EA6-8DC2-0D14708F5BCA}" srcOrd="0" destOrd="0" presId="urn:microsoft.com/office/officeart/2005/8/layout/hierarchy6"/>
    <dgm:cxn modelId="{BA74DD55-A33A-4091-BD81-33C20FFCD5ED}" type="presParOf" srcId="{CBBF32C9-AAA6-4EA6-8DC2-0D14708F5BCA}" destId="{5832C881-7A72-4C0D-8132-D5023E0957D1}" srcOrd="0" destOrd="0" presId="urn:microsoft.com/office/officeart/2005/8/layout/hierarchy6"/>
    <dgm:cxn modelId="{57FFECB0-2513-41C5-BBEF-1D41FEF849EB}" type="presParOf" srcId="{5832C881-7A72-4C0D-8132-D5023E0957D1}" destId="{BD99F305-707F-49D5-93F2-396E29738561}" srcOrd="0" destOrd="0" presId="urn:microsoft.com/office/officeart/2005/8/layout/hierarchy6"/>
    <dgm:cxn modelId="{95D1843B-DD6D-4EB5-8EFF-92C74725E954}" type="presParOf" srcId="{BD99F305-707F-49D5-93F2-396E29738561}" destId="{FEF9891D-4308-4771-9111-3BF10EBE24D9}" srcOrd="0" destOrd="0" presId="urn:microsoft.com/office/officeart/2005/8/layout/hierarchy6"/>
    <dgm:cxn modelId="{AF04FF9C-45C0-4E00-B87D-F74A2A31CF48}" type="presParOf" srcId="{FEF9891D-4308-4771-9111-3BF10EBE24D9}" destId="{DC0647E2-561E-481D-909D-C180F4D766BB}" srcOrd="0" destOrd="0" presId="urn:microsoft.com/office/officeart/2005/8/layout/hierarchy6"/>
    <dgm:cxn modelId="{B9E7CFDA-EF49-4D8C-91F0-30802100C1F8}" type="presParOf" srcId="{FEF9891D-4308-4771-9111-3BF10EBE24D9}" destId="{0568ECCB-6FC5-4BF2-8B62-F69F535223E8}" srcOrd="1" destOrd="0" presId="urn:microsoft.com/office/officeart/2005/8/layout/hierarchy6"/>
    <dgm:cxn modelId="{098A8700-1BB0-4234-9E1A-7A4D0E7091F4}" type="presParOf" srcId="{0568ECCB-6FC5-4BF2-8B62-F69F535223E8}" destId="{8586A3AC-1F72-4513-B901-59C457A9808A}" srcOrd="0" destOrd="0" presId="urn:microsoft.com/office/officeart/2005/8/layout/hierarchy6"/>
    <dgm:cxn modelId="{751C252E-26AD-442B-B58A-6A6418317A0F}" type="presParOf" srcId="{0568ECCB-6FC5-4BF2-8B62-F69F535223E8}" destId="{DB654B0F-43B4-4953-840E-3E122FDB9911}" srcOrd="1" destOrd="0" presId="urn:microsoft.com/office/officeart/2005/8/layout/hierarchy6"/>
    <dgm:cxn modelId="{7567201D-5DCB-46D1-B55A-3A3B75BFF795}" type="presParOf" srcId="{DB654B0F-43B4-4953-840E-3E122FDB9911}" destId="{EF6DC6D4-ADF1-4557-AFE8-DDBCEA89F464}" srcOrd="0" destOrd="0" presId="urn:microsoft.com/office/officeart/2005/8/layout/hierarchy6"/>
    <dgm:cxn modelId="{68EF8CC9-6B94-4389-9BAA-ACE0BEC7AEDA}" type="presParOf" srcId="{DB654B0F-43B4-4953-840E-3E122FDB9911}" destId="{26026E3D-438B-4DA5-B341-C3B887D5705C}" srcOrd="1" destOrd="0" presId="urn:microsoft.com/office/officeart/2005/8/layout/hierarchy6"/>
    <dgm:cxn modelId="{38B3AF15-1B45-4393-90B5-B9FDA1336428}" type="presParOf" srcId="{0568ECCB-6FC5-4BF2-8B62-F69F535223E8}" destId="{FC398547-4DF5-4519-9F89-A02BCA401C86}" srcOrd="2" destOrd="0" presId="urn:microsoft.com/office/officeart/2005/8/layout/hierarchy6"/>
    <dgm:cxn modelId="{8DD49DDB-36A0-44A6-AE09-A0585F580BC1}" type="presParOf" srcId="{0568ECCB-6FC5-4BF2-8B62-F69F535223E8}" destId="{4F15FC53-370F-4A0E-8248-A5775F13E30C}" srcOrd="3" destOrd="0" presId="urn:microsoft.com/office/officeart/2005/8/layout/hierarchy6"/>
    <dgm:cxn modelId="{49D03B1D-BD4E-4C14-A17B-0DF8626E8225}" type="presParOf" srcId="{4F15FC53-370F-4A0E-8248-A5775F13E30C}" destId="{A5B17642-7F88-4F97-8A8B-1FB8991D78E2}" srcOrd="0" destOrd="0" presId="urn:microsoft.com/office/officeart/2005/8/layout/hierarchy6"/>
    <dgm:cxn modelId="{A6C33E13-F36B-445D-A151-CB59721EC613}" type="presParOf" srcId="{4F15FC53-370F-4A0E-8248-A5775F13E30C}" destId="{320E99F7-164C-4634-9F14-F8E19287479A}" srcOrd="1" destOrd="0" presId="urn:microsoft.com/office/officeart/2005/8/layout/hierarchy6"/>
    <dgm:cxn modelId="{EE4A2191-2A4D-4E7D-9301-FA2FDD6ECE01}" type="presParOf" srcId="{0568ECCB-6FC5-4BF2-8B62-F69F535223E8}" destId="{21E74085-A943-4A48-9802-C12FCA9A5025}" srcOrd="4" destOrd="0" presId="urn:microsoft.com/office/officeart/2005/8/layout/hierarchy6"/>
    <dgm:cxn modelId="{B1A30AAB-6E52-4056-B5D1-A8CE665B5945}" type="presParOf" srcId="{0568ECCB-6FC5-4BF2-8B62-F69F535223E8}" destId="{EF5AE0C6-2BFA-4F85-9C7B-C2265182CA2C}" srcOrd="5" destOrd="0" presId="urn:microsoft.com/office/officeart/2005/8/layout/hierarchy6"/>
    <dgm:cxn modelId="{B5ABA674-6FE5-4CFA-92B6-BEEA36A64107}" type="presParOf" srcId="{EF5AE0C6-2BFA-4F85-9C7B-C2265182CA2C}" destId="{E3D56654-5F35-4F9D-B05B-A80BFA3EB232}" srcOrd="0" destOrd="0" presId="urn:microsoft.com/office/officeart/2005/8/layout/hierarchy6"/>
    <dgm:cxn modelId="{CD742EAA-44E5-48BB-81DA-DCC75FCB5644}" type="presParOf" srcId="{EF5AE0C6-2BFA-4F85-9C7B-C2265182CA2C}" destId="{0F287343-B8D3-4ABB-827D-96E12B154175}" srcOrd="1" destOrd="0" presId="urn:microsoft.com/office/officeart/2005/8/layout/hierarchy6"/>
    <dgm:cxn modelId="{9886390D-9E84-4254-9D93-C80A29D44174}" type="presParOf" srcId="{CBBF32C9-AAA6-4EA6-8DC2-0D14708F5BCA}" destId="{621229E2-ABF9-47EE-BA3C-07D22753A86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69BC0-A383-490B-B425-6ED9E22AC1D5}">
      <dsp:nvSpPr>
        <dsp:cNvPr id="0" name=""/>
        <dsp:cNvSpPr/>
      </dsp:nvSpPr>
      <dsp:spPr>
        <a:xfrm>
          <a:off x="3494966" y="900"/>
          <a:ext cx="1396348" cy="907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Income</a:t>
          </a:r>
          <a:endParaRPr lang="en-US" sz="21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39273" y="45207"/>
        <a:ext cx="1307734" cy="819012"/>
      </dsp:txXfrm>
    </dsp:sp>
    <dsp:sp modelId="{2127FD2E-1D16-4EA5-AC21-F4D31F456AAF}">
      <dsp:nvSpPr>
        <dsp:cNvPr id="0" name=""/>
        <dsp:cNvSpPr/>
      </dsp:nvSpPr>
      <dsp:spPr>
        <a:xfrm>
          <a:off x="2694362" y="454713"/>
          <a:ext cx="2997556" cy="2997556"/>
        </a:xfrm>
        <a:custGeom>
          <a:avLst/>
          <a:gdLst/>
          <a:ahLst/>
          <a:cxnLst/>
          <a:rect l="0" t="0" r="0" b="0"/>
          <a:pathLst>
            <a:path>
              <a:moveTo>
                <a:pt x="2206999" y="177885"/>
              </a:moveTo>
              <a:arcTo wR="1498778" hR="1498778" stAng="17891929" swAng="26244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030E4-0DFB-4BFE-8EF4-19CDB2397C3E}">
      <dsp:nvSpPr>
        <dsp:cNvPr id="0" name=""/>
        <dsp:cNvSpPr/>
      </dsp:nvSpPr>
      <dsp:spPr>
        <a:xfrm>
          <a:off x="4993744" y="1499678"/>
          <a:ext cx="1396348" cy="907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Hedge</a:t>
          </a:r>
          <a:endParaRPr lang="en-US" sz="21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38051" y="1543985"/>
        <a:ext cx="1307734" cy="819012"/>
      </dsp:txXfrm>
    </dsp:sp>
    <dsp:sp modelId="{A5DC1698-D8C6-4063-BC8A-5A2F80CF7653}">
      <dsp:nvSpPr>
        <dsp:cNvPr id="0" name=""/>
        <dsp:cNvSpPr/>
      </dsp:nvSpPr>
      <dsp:spPr>
        <a:xfrm>
          <a:off x="2694362" y="454713"/>
          <a:ext cx="2997556" cy="2997556"/>
        </a:xfrm>
        <a:custGeom>
          <a:avLst/>
          <a:gdLst/>
          <a:ahLst/>
          <a:cxnLst/>
          <a:rect l="0" t="0" r="0" b="0"/>
          <a:pathLst>
            <a:path>
              <a:moveTo>
                <a:pt x="2923714" y="1963421"/>
              </a:moveTo>
              <a:arcTo wR="1498778" hR="1498778" stAng="1083607" swAng="26244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3411B-70DE-4357-B7BE-1FDA5FA01525}">
      <dsp:nvSpPr>
        <dsp:cNvPr id="0" name=""/>
        <dsp:cNvSpPr/>
      </dsp:nvSpPr>
      <dsp:spPr>
        <a:xfrm>
          <a:off x="3494966" y="2998456"/>
          <a:ext cx="1396348" cy="907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Direction</a:t>
          </a:r>
          <a:endParaRPr lang="en-US" sz="21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39273" y="3042763"/>
        <a:ext cx="1307734" cy="819012"/>
      </dsp:txXfrm>
    </dsp:sp>
    <dsp:sp modelId="{F0C07077-EC95-420F-877D-F519C16DD6A8}">
      <dsp:nvSpPr>
        <dsp:cNvPr id="0" name=""/>
        <dsp:cNvSpPr/>
      </dsp:nvSpPr>
      <dsp:spPr>
        <a:xfrm>
          <a:off x="2694362" y="454713"/>
          <a:ext cx="2997556" cy="2997556"/>
        </a:xfrm>
        <a:custGeom>
          <a:avLst/>
          <a:gdLst/>
          <a:ahLst/>
          <a:cxnLst/>
          <a:rect l="0" t="0" r="0" b="0"/>
          <a:pathLst>
            <a:path>
              <a:moveTo>
                <a:pt x="790556" y="2819671"/>
              </a:moveTo>
              <a:arcTo wR="1498778" hR="1498778" stAng="7091929" swAng="26244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94752-4D64-41F5-A7CB-A4BDA81D37F2}">
      <dsp:nvSpPr>
        <dsp:cNvPr id="0" name=""/>
        <dsp:cNvSpPr/>
      </dsp:nvSpPr>
      <dsp:spPr>
        <a:xfrm>
          <a:off x="1996188" y="1499678"/>
          <a:ext cx="1396348" cy="907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Range</a:t>
          </a:r>
          <a:endParaRPr lang="en-US" sz="21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40495" y="1543985"/>
        <a:ext cx="1307734" cy="819012"/>
      </dsp:txXfrm>
    </dsp:sp>
    <dsp:sp modelId="{75B3C252-F846-4417-94C1-4FC46ADE4455}">
      <dsp:nvSpPr>
        <dsp:cNvPr id="0" name=""/>
        <dsp:cNvSpPr/>
      </dsp:nvSpPr>
      <dsp:spPr>
        <a:xfrm>
          <a:off x="2694362" y="454713"/>
          <a:ext cx="2997556" cy="2997556"/>
        </a:xfrm>
        <a:custGeom>
          <a:avLst/>
          <a:gdLst/>
          <a:ahLst/>
          <a:cxnLst/>
          <a:rect l="0" t="0" r="0" b="0"/>
          <a:pathLst>
            <a:path>
              <a:moveTo>
                <a:pt x="73842" y="1034135"/>
              </a:moveTo>
              <a:arcTo wR="1498778" hR="1498778" stAng="11883607" swAng="26244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41B56-CC19-4A4E-AFAE-4116847FBE1E}">
      <dsp:nvSpPr>
        <dsp:cNvPr id="0" name=""/>
        <dsp:cNvSpPr/>
      </dsp:nvSpPr>
      <dsp:spPr>
        <a:xfrm>
          <a:off x="0" y="430859"/>
          <a:ext cx="85131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F6D93-8B50-4597-B7E7-3C15B2495420}">
      <dsp:nvSpPr>
        <dsp:cNvPr id="0" name=""/>
        <dsp:cNvSpPr/>
      </dsp:nvSpPr>
      <dsp:spPr>
        <a:xfrm>
          <a:off x="425655" y="17579"/>
          <a:ext cx="595917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242" tIns="0" rIns="2252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Limited downside</a:t>
          </a:r>
          <a:endParaRPr lang="en-US" sz="2800" kern="1200" dirty="0"/>
        </a:p>
      </dsp:txBody>
      <dsp:txXfrm>
        <a:off x="466004" y="57928"/>
        <a:ext cx="5878472" cy="745862"/>
      </dsp:txXfrm>
    </dsp:sp>
    <dsp:sp modelId="{3202B8D8-914C-4260-AC4B-348B750096A4}">
      <dsp:nvSpPr>
        <dsp:cNvPr id="0" name=""/>
        <dsp:cNvSpPr/>
      </dsp:nvSpPr>
      <dsp:spPr>
        <a:xfrm>
          <a:off x="0" y="1700939"/>
          <a:ext cx="85131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5F16A-F2E2-4F15-8288-B76A5F0A8350}">
      <dsp:nvSpPr>
        <dsp:cNvPr id="0" name=""/>
        <dsp:cNvSpPr/>
      </dsp:nvSpPr>
      <dsp:spPr>
        <a:xfrm>
          <a:off x="425655" y="1287659"/>
          <a:ext cx="595917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242" tIns="0" rIns="2252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$Cost efficiency</a:t>
          </a:r>
          <a:endParaRPr lang="en-US" sz="2800" kern="1200" dirty="0"/>
        </a:p>
      </dsp:txBody>
      <dsp:txXfrm>
        <a:off x="466004" y="1328008"/>
        <a:ext cx="5878472" cy="745862"/>
      </dsp:txXfrm>
    </dsp:sp>
    <dsp:sp modelId="{B5327526-C43B-4685-9AB9-FA27A310B404}">
      <dsp:nvSpPr>
        <dsp:cNvPr id="0" name=""/>
        <dsp:cNvSpPr/>
      </dsp:nvSpPr>
      <dsp:spPr>
        <a:xfrm>
          <a:off x="0" y="2971020"/>
          <a:ext cx="85131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36F05-A050-47CA-BA4D-08F4310FB33D}">
      <dsp:nvSpPr>
        <dsp:cNvPr id="0" name=""/>
        <dsp:cNvSpPr/>
      </dsp:nvSpPr>
      <dsp:spPr>
        <a:xfrm>
          <a:off x="425655" y="2557740"/>
          <a:ext cx="595917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242" tIns="0" rIns="2252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Magnified returns </a:t>
          </a:r>
          <a:endParaRPr lang="en-US" sz="2800" kern="1200"/>
        </a:p>
      </dsp:txBody>
      <dsp:txXfrm>
        <a:off x="466004" y="2598089"/>
        <a:ext cx="587847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41B6E-6322-4893-95BA-8ABA4DFE9A13}">
      <dsp:nvSpPr>
        <dsp:cNvPr id="0" name=""/>
        <dsp:cNvSpPr/>
      </dsp:nvSpPr>
      <dsp:spPr>
        <a:xfrm>
          <a:off x="0" y="0"/>
          <a:ext cx="8804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93AFF-C1EE-4FC3-A6AC-035947114815}">
      <dsp:nvSpPr>
        <dsp:cNvPr id="0" name=""/>
        <dsp:cNvSpPr/>
      </dsp:nvSpPr>
      <dsp:spPr>
        <a:xfrm>
          <a:off x="0" y="0"/>
          <a:ext cx="2047274" cy="96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Delta (∆)</a:t>
          </a:r>
          <a:endParaRPr lang="en-US" sz="2800" kern="1200" dirty="0"/>
        </a:p>
      </dsp:txBody>
      <dsp:txXfrm>
        <a:off x="0" y="0"/>
        <a:ext cx="2047274" cy="966354"/>
      </dsp:txXfrm>
    </dsp:sp>
    <dsp:sp modelId="{1FD21BD0-6054-4D5A-A3E3-4266E5194AD5}">
      <dsp:nvSpPr>
        <dsp:cNvPr id="0" name=""/>
        <dsp:cNvSpPr/>
      </dsp:nvSpPr>
      <dsp:spPr>
        <a:xfrm>
          <a:off x="2163737" y="43882"/>
          <a:ext cx="6634156" cy="8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Change in the price of option for every dollar move in the underlying asset: Way to think of it: </a:t>
          </a:r>
          <a:r>
            <a:rPr lang="en-US" sz="1800" b="1" i="0" kern="1200" dirty="0">
              <a:solidFill>
                <a:schemeClr val="accent1"/>
              </a:solidFill>
            </a:rPr>
            <a:t>probability of the option ending In The Money (ITM)</a:t>
          </a:r>
          <a:endParaRPr lang="en-US" sz="1800" b="1" kern="1200" dirty="0">
            <a:solidFill>
              <a:schemeClr val="accent1"/>
            </a:solidFill>
          </a:endParaRPr>
        </a:p>
      </dsp:txBody>
      <dsp:txXfrm>
        <a:off x="2163737" y="43882"/>
        <a:ext cx="6634156" cy="877645"/>
      </dsp:txXfrm>
    </dsp:sp>
    <dsp:sp modelId="{A01A2AB7-002C-45A7-917D-E770FD509B27}">
      <dsp:nvSpPr>
        <dsp:cNvPr id="0" name=""/>
        <dsp:cNvSpPr/>
      </dsp:nvSpPr>
      <dsp:spPr>
        <a:xfrm>
          <a:off x="2047274" y="921528"/>
          <a:ext cx="62113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B29F-320D-4E4E-AE59-097D6BD3524C}">
      <dsp:nvSpPr>
        <dsp:cNvPr id="0" name=""/>
        <dsp:cNvSpPr/>
      </dsp:nvSpPr>
      <dsp:spPr>
        <a:xfrm>
          <a:off x="0" y="966354"/>
          <a:ext cx="8804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FD41E-D70E-4090-899D-D6A701E03C5D}">
      <dsp:nvSpPr>
        <dsp:cNvPr id="0" name=""/>
        <dsp:cNvSpPr/>
      </dsp:nvSpPr>
      <dsp:spPr>
        <a:xfrm>
          <a:off x="0" y="966354"/>
          <a:ext cx="2038529" cy="96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Gamma (</a:t>
          </a:r>
          <a:r>
            <a:rPr lang="el-GR" sz="2800" b="0" i="0" kern="1200" dirty="0"/>
            <a:t>γ</a:t>
          </a:r>
          <a:r>
            <a:rPr lang="en-US" sz="2800" b="0" i="0" kern="1200" dirty="0"/>
            <a:t>)</a:t>
          </a:r>
          <a:endParaRPr lang="en-US" sz="2800" kern="1200" dirty="0"/>
        </a:p>
      </dsp:txBody>
      <dsp:txXfrm>
        <a:off x="0" y="966354"/>
        <a:ext cx="2038529" cy="966354"/>
      </dsp:txXfrm>
    </dsp:sp>
    <dsp:sp modelId="{2D8A676F-F47B-42AB-8EFD-5CC955C9F92F}">
      <dsp:nvSpPr>
        <dsp:cNvPr id="0" name=""/>
        <dsp:cNvSpPr/>
      </dsp:nvSpPr>
      <dsp:spPr>
        <a:xfrm>
          <a:off x="2165310" y="1010236"/>
          <a:ext cx="6616735" cy="8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Rate of change of Delta: It is the highest when the option is </a:t>
          </a:r>
          <a:r>
            <a:rPr lang="en-US" sz="1800" b="1" i="0" kern="1200" dirty="0">
              <a:solidFill>
                <a:schemeClr val="accent1"/>
              </a:solidFill>
            </a:rPr>
            <a:t>ATM</a:t>
          </a:r>
          <a:r>
            <a:rPr lang="en-US" sz="1800" b="1" i="0" kern="1200" dirty="0"/>
            <a:t> </a:t>
          </a:r>
          <a:r>
            <a:rPr lang="en-US" sz="1800" b="0" i="0" kern="1200" dirty="0"/>
            <a:t>and near </a:t>
          </a:r>
          <a:r>
            <a:rPr lang="en-US" sz="1800" b="1" i="0" kern="1200" dirty="0">
              <a:solidFill>
                <a:schemeClr val="accent1"/>
              </a:solidFill>
            </a:rPr>
            <a:t>Expiration (mostly useful for market makers of the option)</a:t>
          </a:r>
          <a:endParaRPr lang="en-US" sz="1800" kern="1200" dirty="0">
            <a:solidFill>
              <a:schemeClr val="accent1"/>
            </a:solidFill>
          </a:endParaRPr>
        </a:p>
      </dsp:txBody>
      <dsp:txXfrm>
        <a:off x="2165310" y="1010236"/>
        <a:ext cx="6616735" cy="877645"/>
      </dsp:txXfrm>
    </dsp:sp>
    <dsp:sp modelId="{020B6685-85A8-41B6-8DA9-631A887A51CC}">
      <dsp:nvSpPr>
        <dsp:cNvPr id="0" name=""/>
        <dsp:cNvSpPr/>
      </dsp:nvSpPr>
      <dsp:spPr>
        <a:xfrm>
          <a:off x="2038529" y="1887882"/>
          <a:ext cx="67616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2959B-31E6-47D9-BB80-C22529D68E2E}">
      <dsp:nvSpPr>
        <dsp:cNvPr id="0" name=""/>
        <dsp:cNvSpPr/>
      </dsp:nvSpPr>
      <dsp:spPr>
        <a:xfrm>
          <a:off x="0" y="1932708"/>
          <a:ext cx="8804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D1C79-59C9-4FF0-9E4A-3E21D6315B9C}">
      <dsp:nvSpPr>
        <dsp:cNvPr id="0" name=""/>
        <dsp:cNvSpPr/>
      </dsp:nvSpPr>
      <dsp:spPr>
        <a:xfrm>
          <a:off x="0" y="1932708"/>
          <a:ext cx="2048350" cy="96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Theta (</a:t>
          </a:r>
          <a:r>
            <a:rPr lang="el-GR" sz="2800" b="0" i="0" kern="1200" dirty="0"/>
            <a:t>θ</a:t>
          </a:r>
          <a:r>
            <a:rPr lang="en-US" sz="2800" b="0" i="0" kern="1200" dirty="0"/>
            <a:t>)	</a:t>
          </a:r>
          <a:endParaRPr lang="en-US" sz="2800" kern="1200" dirty="0"/>
        </a:p>
      </dsp:txBody>
      <dsp:txXfrm>
        <a:off x="0" y="1932708"/>
        <a:ext cx="2048350" cy="966354"/>
      </dsp:txXfrm>
    </dsp:sp>
    <dsp:sp modelId="{0BF979A8-D26E-45A9-948C-BB3F15FC0599}">
      <dsp:nvSpPr>
        <dsp:cNvPr id="0" name=""/>
        <dsp:cNvSpPr/>
      </dsp:nvSpPr>
      <dsp:spPr>
        <a:xfrm>
          <a:off x="2174872" y="1976590"/>
          <a:ext cx="6621349" cy="8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Rate of </a:t>
          </a:r>
          <a:r>
            <a:rPr lang="en-US" sz="1800" b="1" i="0" kern="1200" dirty="0">
              <a:solidFill>
                <a:schemeClr val="accent1"/>
              </a:solidFill>
            </a:rPr>
            <a:t>Time Decay</a:t>
          </a:r>
          <a:endParaRPr lang="en-US" sz="1800" kern="1200" dirty="0">
            <a:solidFill>
              <a:schemeClr val="accent1"/>
            </a:solidFill>
          </a:endParaRPr>
        </a:p>
      </dsp:txBody>
      <dsp:txXfrm>
        <a:off x="2174872" y="1976590"/>
        <a:ext cx="6621349" cy="877645"/>
      </dsp:txXfrm>
    </dsp:sp>
    <dsp:sp modelId="{80828AD9-ABD1-45EE-A0A8-0C2FF40AB1CF}">
      <dsp:nvSpPr>
        <dsp:cNvPr id="0" name=""/>
        <dsp:cNvSpPr/>
      </dsp:nvSpPr>
      <dsp:spPr>
        <a:xfrm>
          <a:off x="2048350" y="2854236"/>
          <a:ext cx="6747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FABDB-CB64-4A84-AA2C-AC07AAA869B6}">
      <dsp:nvSpPr>
        <dsp:cNvPr id="0" name=""/>
        <dsp:cNvSpPr/>
      </dsp:nvSpPr>
      <dsp:spPr>
        <a:xfrm>
          <a:off x="0" y="2899062"/>
          <a:ext cx="8804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9FA6C-EE73-4338-9AD6-A24AE1D5DDD4}">
      <dsp:nvSpPr>
        <dsp:cNvPr id="0" name=""/>
        <dsp:cNvSpPr/>
      </dsp:nvSpPr>
      <dsp:spPr>
        <a:xfrm>
          <a:off x="7994" y="2882132"/>
          <a:ext cx="2021572" cy="96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Vega (</a:t>
          </a:r>
          <a:r>
            <a:rPr lang="el-GR" sz="2800" b="0" i="0" kern="1200" dirty="0"/>
            <a:t>ν</a:t>
          </a:r>
          <a:r>
            <a:rPr lang="en-US" sz="2800" b="0" i="0" kern="1200" dirty="0"/>
            <a:t>)</a:t>
          </a:r>
          <a:endParaRPr lang="en-US" sz="2800" kern="1200" dirty="0"/>
        </a:p>
      </dsp:txBody>
      <dsp:txXfrm>
        <a:off x="7994" y="2882132"/>
        <a:ext cx="2021572" cy="966354"/>
      </dsp:txXfrm>
    </dsp:sp>
    <dsp:sp modelId="{BAA485B5-9FFF-4019-98B7-7DCC9036A671}">
      <dsp:nvSpPr>
        <dsp:cNvPr id="0" name=""/>
        <dsp:cNvSpPr/>
      </dsp:nvSpPr>
      <dsp:spPr>
        <a:xfrm>
          <a:off x="2148610" y="2942945"/>
          <a:ext cx="6648347" cy="87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Measure of </a:t>
          </a:r>
          <a:r>
            <a:rPr lang="en-US" sz="1800" b="1" i="0" kern="1200" dirty="0">
              <a:solidFill>
                <a:schemeClr val="accent1"/>
              </a:solidFill>
            </a:rPr>
            <a:t>Implied</a:t>
          </a:r>
          <a:r>
            <a:rPr lang="en-US" sz="1800" b="0" i="0" kern="1200" dirty="0"/>
            <a:t> </a:t>
          </a:r>
          <a:r>
            <a:rPr lang="en-US" sz="1800" b="1" i="0" kern="1200" dirty="0">
              <a:solidFill>
                <a:schemeClr val="accent1"/>
              </a:solidFill>
            </a:rPr>
            <a:t>Volatility</a:t>
          </a:r>
          <a:r>
            <a:rPr lang="en-US" sz="1800" b="0" i="0" kern="1200" dirty="0"/>
            <a:t> and uncertainty </a:t>
          </a:r>
          <a:endParaRPr lang="en-US" sz="1800" kern="1200" dirty="0"/>
        </a:p>
      </dsp:txBody>
      <dsp:txXfrm>
        <a:off x="2148610" y="2942945"/>
        <a:ext cx="6648347" cy="877645"/>
      </dsp:txXfrm>
    </dsp:sp>
    <dsp:sp modelId="{C1C6B996-E705-4D26-8F5C-5E9808FE7E60}">
      <dsp:nvSpPr>
        <dsp:cNvPr id="0" name=""/>
        <dsp:cNvSpPr/>
      </dsp:nvSpPr>
      <dsp:spPr>
        <a:xfrm>
          <a:off x="2021572" y="3820590"/>
          <a:ext cx="67753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51AAF-C266-4256-AB03-657B3E99842B}">
      <dsp:nvSpPr>
        <dsp:cNvPr id="0" name=""/>
        <dsp:cNvSpPr/>
      </dsp:nvSpPr>
      <dsp:spPr>
        <a:xfrm>
          <a:off x="1385452" y="706595"/>
          <a:ext cx="1382812" cy="768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Net Seller of Options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07946" y="729089"/>
        <a:ext cx="1337824" cy="723016"/>
      </dsp:txXfrm>
    </dsp:sp>
    <dsp:sp modelId="{C4231014-ED0D-49F7-950C-96CDD74DA982}">
      <dsp:nvSpPr>
        <dsp:cNvPr id="0" name=""/>
        <dsp:cNvSpPr/>
      </dsp:nvSpPr>
      <dsp:spPr>
        <a:xfrm>
          <a:off x="579248" y="1474600"/>
          <a:ext cx="1497609" cy="725518"/>
        </a:xfrm>
        <a:custGeom>
          <a:avLst/>
          <a:gdLst/>
          <a:ahLst/>
          <a:cxnLst/>
          <a:rect l="0" t="0" r="0" b="0"/>
          <a:pathLst>
            <a:path>
              <a:moveTo>
                <a:pt x="1497609" y="0"/>
              </a:moveTo>
              <a:lnTo>
                <a:pt x="1497609" y="362759"/>
              </a:lnTo>
              <a:lnTo>
                <a:pt x="0" y="362759"/>
              </a:lnTo>
              <a:lnTo>
                <a:pt x="0" y="725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A4D83-6437-445E-9AEB-F88FD08E9767}">
      <dsp:nvSpPr>
        <dsp:cNvPr id="0" name=""/>
        <dsp:cNvSpPr/>
      </dsp:nvSpPr>
      <dsp:spPr>
        <a:xfrm>
          <a:off x="3245" y="2200118"/>
          <a:ext cx="1152007" cy="768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Time works in your favor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5739" y="2222612"/>
        <a:ext cx="1107019" cy="723016"/>
      </dsp:txXfrm>
    </dsp:sp>
    <dsp:sp modelId="{529D9105-A148-41FF-9200-D1A02C53C6EB}">
      <dsp:nvSpPr>
        <dsp:cNvPr id="0" name=""/>
        <dsp:cNvSpPr/>
      </dsp:nvSpPr>
      <dsp:spPr>
        <a:xfrm>
          <a:off x="2031138" y="1474600"/>
          <a:ext cx="91440" cy="725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5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E2189-9380-41F9-A9D8-87ED29DF9605}">
      <dsp:nvSpPr>
        <dsp:cNvPr id="0" name=""/>
        <dsp:cNvSpPr/>
      </dsp:nvSpPr>
      <dsp:spPr>
        <a:xfrm>
          <a:off x="1500854" y="2200118"/>
          <a:ext cx="1152007" cy="768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Investment banks and S&amp;Ts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523348" y="2222612"/>
        <a:ext cx="1107019" cy="723016"/>
      </dsp:txXfrm>
    </dsp:sp>
    <dsp:sp modelId="{13FE7D9E-74BA-4DB8-A070-09B178C08F23}">
      <dsp:nvSpPr>
        <dsp:cNvPr id="0" name=""/>
        <dsp:cNvSpPr/>
      </dsp:nvSpPr>
      <dsp:spPr>
        <a:xfrm>
          <a:off x="2076858" y="1474600"/>
          <a:ext cx="1497609" cy="725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59"/>
              </a:lnTo>
              <a:lnTo>
                <a:pt x="1497609" y="362759"/>
              </a:lnTo>
              <a:lnTo>
                <a:pt x="1497609" y="725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1D681-4EE0-4A5E-A5AF-7AA6A3C95FBD}">
      <dsp:nvSpPr>
        <dsp:cNvPr id="0" name=""/>
        <dsp:cNvSpPr/>
      </dsp:nvSpPr>
      <dsp:spPr>
        <a:xfrm>
          <a:off x="2998464" y="2200118"/>
          <a:ext cx="1152007" cy="768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Higher probability 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020958" y="2222612"/>
        <a:ext cx="1107019" cy="72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647E2-561E-481D-909D-C180F4D766BB}">
      <dsp:nvSpPr>
        <dsp:cNvPr id="0" name=""/>
        <dsp:cNvSpPr/>
      </dsp:nvSpPr>
      <dsp:spPr>
        <a:xfrm>
          <a:off x="1253833" y="522575"/>
          <a:ext cx="1318294" cy="707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Net Buyer of Options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74552" y="543294"/>
        <a:ext cx="1276856" cy="665970"/>
      </dsp:txXfrm>
    </dsp:sp>
    <dsp:sp modelId="{8586A3AC-1F72-4513-B901-59C457A9808A}">
      <dsp:nvSpPr>
        <dsp:cNvPr id="0" name=""/>
        <dsp:cNvSpPr/>
      </dsp:nvSpPr>
      <dsp:spPr>
        <a:xfrm>
          <a:off x="533545" y="1229983"/>
          <a:ext cx="1379435" cy="857930"/>
        </a:xfrm>
        <a:custGeom>
          <a:avLst/>
          <a:gdLst/>
          <a:ahLst/>
          <a:cxnLst/>
          <a:rect l="0" t="0" r="0" b="0"/>
          <a:pathLst>
            <a:path>
              <a:moveTo>
                <a:pt x="1379435" y="0"/>
              </a:moveTo>
              <a:lnTo>
                <a:pt x="1379435" y="428965"/>
              </a:lnTo>
              <a:lnTo>
                <a:pt x="0" y="428965"/>
              </a:lnTo>
              <a:lnTo>
                <a:pt x="0" y="857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DC6D4-ADF1-4557-AFE8-DDBCEA89F464}">
      <dsp:nvSpPr>
        <dsp:cNvPr id="0" name=""/>
        <dsp:cNvSpPr/>
      </dsp:nvSpPr>
      <dsp:spPr>
        <a:xfrm>
          <a:off x="2989" y="2087914"/>
          <a:ext cx="1061112" cy="707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Time is your enemy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3708" y="2108633"/>
        <a:ext cx="1019674" cy="665970"/>
      </dsp:txXfrm>
    </dsp:sp>
    <dsp:sp modelId="{FC398547-4DF5-4519-9F89-A02BCA401C86}">
      <dsp:nvSpPr>
        <dsp:cNvPr id="0" name=""/>
        <dsp:cNvSpPr/>
      </dsp:nvSpPr>
      <dsp:spPr>
        <a:xfrm>
          <a:off x="1867260" y="1229983"/>
          <a:ext cx="91440" cy="857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965"/>
              </a:lnTo>
              <a:lnTo>
                <a:pt x="45730" y="428965"/>
              </a:lnTo>
              <a:lnTo>
                <a:pt x="45730" y="857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17642-7F88-4F97-8A8B-1FB8991D78E2}">
      <dsp:nvSpPr>
        <dsp:cNvPr id="0" name=""/>
        <dsp:cNvSpPr/>
      </dsp:nvSpPr>
      <dsp:spPr>
        <a:xfrm>
          <a:off x="1382435" y="2087914"/>
          <a:ext cx="1061112" cy="707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Higher upside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03154" y="2108633"/>
        <a:ext cx="1019674" cy="665970"/>
      </dsp:txXfrm>
    </dsp:sp>
    <dsp:sp modelId="{21E74085-A943-4A48-9802-C12FCA9A5025}">
      <dsp:nvSpPr>
        <dsp:cNvPr id="0" name=""/>
        <dsp:cNvSpPr/>
      </dsp:nvSpPr>
      <dsp:spPr>
        <a:xfrm>
          <a:off x="1912980" y="1229983"/>
          <a:ext cx="1379456" cy="85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965"/>
              </a:lnTo>
              <a:lnTo>
                <a:pt x="1379456" y="428965"/>
              </a:lnTo>
              <a:lnTo>
                <a:pt x="1379456" y="857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56654-5F35-4F9D-B05B-A80BFA3EB232}">
      <dsp:nvSpPr>
        <dsp:cNvPr id="0" name=""/>
        <dsp:cNvSpPr/>
      </dsp:nvSpPr>
      <dsp:spPr>
        <a:xfrm>
          <a:off x="2761881" y="2087914"/>
          <a:ext cx="1061112" cy="707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Lower probability trades</a:t>
          </a:r>
          <a:endParaRPr lang="en-US" sz="1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782600" y="2108633"/>
        <a:ext cx="1019674" cy="665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4651a8b7b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gd4651a8b7b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7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4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0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1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666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2502503" y="3831788"/>
            <a:ext cx="41391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PRESENTED BY: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502501" y="4187146"/>
            <a:ext cx="4139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629841" y="1819102"/>
            <a:ext cx="25248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BearBullTrading.com employees, contractors, shareholders and affiliates, are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NOT an investment advisory service, a registered investment advisor or a broker-dealer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and does not undertake to advise clients on which securities they should buy or sell for themselves. </a:t>
            </a:r>
            <a:endParaRPr sz="1100"/>
          </a:p>
        </p:txBody>
      </p:sp>
      <p:sp>
        <p:nvSpPr>
          <p:cNvPr id="21" name="Google Shape;21;p3"/>
          <p:cNvSpPr txBox="1"/>
          <p:nvPr/>
        </p:nvSpPr>
        <p:spPr>
          <a:xfrm>
            <a:off x="3464338" y="1821070"/>
            <a:ext cx="24156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 content published as part of the Bear Bull Trading Room and its Website constitutes a recommendation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that any particular investment, security, portfolio of securities, transaction or investment strategy is suitable for any specific person.</a:t>
            </a:r>
            <a:endParaRPr sz="1100"/>
          </a:p>
        </p:txBody>
      </p:sp>
      <p:sp>
        <p:nvSpPr>
          <p:cNvPr id="22" name="Google Shape;22;p3"/>
          <p:cNvSpPr txBox="1"/>
          <p:nvPr/>
        </p:nvSpPr>
        <p:spPr>
          <a:xfrm>
            <a:off x="6189561" y="1821340"/>
            <a:ext cx="23391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Raleway"/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further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none of the creators or providers of our Services or their affiliates will advise you personally 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concerning the nature, potential, value or suitability of any particular investment, security, portfolio of securities, transaction, investment strategy or other matter.</a:t>
            </a:r>
            <a:endParaRPr sz="900" b="0" i="0" u="none" strike="noStrike" cap="none">
              <a:solidFill>
                <a:srgbClr val="0C0C0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577430" y="375850"/>
            <a:ext cx="4570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DISCLAIMER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Layout">
  <p:cSld name="Regular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72810" y="145009"/>
            <a:ext cx="85131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2809" y="983411"/>
            <a:ext cx="8513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329960" y="840401"/>
            <a:ext cx="8285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286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6291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q's">
  <p:cSld name="Faq'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79669" y="273844"/>
            <a:ext cx="71358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58" y="174967"/>
            <a:ext cx="803348" cy="80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379936" y="1081088"/>
            <a:ext cx="32916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986169" y="1081088"/>
            <a:ext cx="3529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3948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>
            <a:spLocks noGrp="1"/>
          </p:cNvSpPr>
          <p:nvPr>
            <p:ph type="pic" idx="2"/>
          </p:nvPr>
        </p:nvSpPr>
        <p:spPr>
          <a:xfrm>
            <a:off x="5073649" y="355600"/>
            <a:ext cx="34416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0" y="1187450"/>
            <a:ext cx="39480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73649" y="3581400"/>
            <a:ext cx="3441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i="1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0941"/>
            <a:ext cx="9144000" cy="302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30826"/>
            <a:ext cx="9144000" cy="51126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sz="33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8650" y="4931366"/>
            <a:ext cx="1338361" cy="14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422776" y="4876804"/>
            <a:ext cx="1161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189850" y="1934134"/>
            <a:ext cx="67644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Open Sans"/>
              <a:buNone/>
            </a:pPr>
            <a:r>
              <a:rPr lang="en" sz="4100" dirty="0">
                <a:latin typeface="Open Sans"/>
                <a:ea typeface="Open Sans"/>
                <a:cs typeface="Open Sans"/>
                <a:sym typeface="Open Sans"/>
              </a:rPr>
              <a:t>Option Basics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DB8C-D56A-4551-A800-B8B25D59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Pricing: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F7A0E-9BC5-46BC-BF81-EF4C2F44B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896" y="864975"/>
            <a:ext cx="5581085" cy="51752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look at some real-life examples: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D3E80-F582-48D1-B171-37BE89F8D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97" y="1671617"/>
            <a:ext cx="7510182" cy="2775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3A796-F337-4A0C-9869-5589770DDAF1}"/>
              </a:ext>
            </a:extLst>
          </p:cNvPr>
          <p:cNvSpPr/>
          <p:nvPr/>
        </p:nvSpPr>
        <p:spPr>
          <a:xfrm>
            <a:off x="2662521" y="2284205"/>
            <a:ext cx="2359959" cy="1295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262C9-7F03-4BF0-8387-60172EA27E66}"/>
              </a:ext>
            </a:extLst>
          </p:cNvPr>
          <p:cNvSpPr/>
          <p:nvPr/>
        </p:nvSpPr>
        <p:spPr>
          <a:xfrm>
            <a:off x="2377893" y="4083870"/>
            <a:ext cx="2359958" cy="12954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307A33-0A4F-42EF-9204-DD4274005B93}"/>
              </a:ext>
            </a:extLst>
          </p:cNvPr>
          <p:cNvSpPr/>
          <p:nvPr/>
        </p:nvSpPr>
        <p:spPr>
          <a:xfrm flipV="1">
            <a:off x="6504709" y="1584051"/>
            <a:ext cx="602062" cy="27938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756307-F03F-41DD-9FF6-AA4A7BA92B17}"/>
              </a:ext>
            </a:extLst>
          </p:cNvPr>
          <p:cNvCxnSpPr>
            <a:cxnSpLocks/>
          </p:cNvCxnSpPr>
          <p:nvPr/>
        </p:nvCxnSpPr>
        <p:spPr>
          <a:xfrm flipV="1">
            <a:off x="6669741" y="1314445"/>
            <a:ext cx="437030" cy="209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0AB39E1-7DD7-41F5-BF55-9C13EC023336}"/>
              </a:ext>
            </a:extLst>
          </p:cNvPr>
          <p:cNvSpPr txBox="1"/>
          <p:nvPr/>
        </p:nvSpPr>
        <p:spPr>
          <a:xfrm>
            <a:off x="7269256" y="1059029"/>
            <a:ext cx="821799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Price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A9770-2719-4E39-86FB-AFE32B81BDB6}"/>
              </a:ext>
            </a:extLst>
          </p:cNvPr>
          <p:cNvSpPr txBox="1"/>
          <p:nvPr/>
        </p:nvSpPr>
        <p:spPr>
          <a:xfrm>
            <a:off x="916647" y="2229453"/>
            <a:ext cx="1371597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of the option: </a:t>
            </a:r>
            <a:r>
              <a:rPr lang="en-US" sz="1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$12.42</a:t>
            </a:r>
          </a:p>
          <a:p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Intrinsic Value:</a:t>
            </a:r>
          </a:p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$322 -333.85= </a:t>
            </a:r>
            <a:r>
              <a:rPr lang="en-US" sz="1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$11.85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Extrinsic Value</a:t>
            </a:r>
            <a:endParaRPr lang="en-US" sz="1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$0.57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54A364-97ED-4891-866A-70914DAF3165}"/>
              </a:ext>
            </a:extLst>
          </p:cNvPr>
          <p:cNvCxnSpPr>
            <a:cxnSpLocks/>
          </p:cNvCxnSpPr>
          <p:nvPr/>
        </p:nvCxnSpPr>
        <p:spPr>
          <a:xfrm flipH="1">
            <a:off x="2377893" y="2487046"/>
            <a:ext cx="686920" cy="429336"/>
          </a:xfrm>
          <a:prstGeom prst="straightConnector1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F2D8CD0-6E82-4E13-92A6-4E9E5937B636}"/>
              </a:ext>
            </a:extLst>
          </p:cNvPr>
          <p:cNvSpPr txBox="1"/>
          <p:nvPr/>
        </p:nvSpPr>
        <p:spPr>
          <a:xfrm>
            <a:off x="5170103" y="3001340"/>
            <a:ext cx="1006484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 out of the money: no intrinsic value = </a:t>
            </a:r>
            <a:r>
              <a:rPr lang="en-US" sz="1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$0.00</a:t>
            </a:r>
          </a:p>
          <a:p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Extrinsic value: </a:t>
            </a:r>
            <a:r>
              <a:rPr lang="en-US" sz="1000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$0.06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BD8E4D-1F6D-4816-AD82-9D0AEFA2ACBF}"/>
              </a:ext>
            </a:extLst>
          </p:cNvPr>
          <p:cNvCxnSpPr>
            <a:cxnSpLocks/>
          </p:cNvCxnSpPr>
          <p:nvPr/>
        </p:nvCxnSpPr>
        <p:spPr>
          <a:xfrm flipV="1">
            <a:off x="3557872" y="3661411"/>
            <a:ext cx="1464608" cy="377090"/>
          </a:xfrm>
          <a:prstGeom prst="straightConnector1">
            <a:avLst/>
          </a:prstGeom>
          <a:ln w="285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41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0769-AE49-4490-8CDB-838F56C6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Extrinsic Value: Greeks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A9358F-3CF0-4C0D-9B32-90A941AB1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47866"/>
              </p:ext>
            </p:extLst>
          </p:nvPr>
        </p:nvGraphicFramePr>
        <p:xfrm>
          <a:off x="180109" y="921327"/>
          <a:ext cx="8804563" cy="386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236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6D8F-09EA-4CAA-9365-F420A985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Way to Use Options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B4DF0D-69F9-47D3-A960-829A481C1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325969"/>
              </p:ext>
            </p:extLst>
          </p:nvPr>
        </p:nvGraphicFramePr>
        <p:xfrm>
          <a:off x="272810" y="1352059"/>
          <a:ext cx="4153717" cy="409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E72583E-EA6C-464B-847A-070303E3E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362830"/>
              </p:ext>
            </p:extLst>
          </p:nvPr>
        </p:nvGraphicFramePr>
        <p:xfrm>
          <a:off x="4902121" y="1496291"/>
          <a:ext cx="3825983" cy="389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Graphic 7" descr="Slot Machine Lose with solid fill">
            <a:extLst>
              <a:ext uri="{FF2B5EF4-FFF2-40B4-BE49-F238E27FC236}">
                <a16:creationId xmlns:a16="http://schemas.microsoft.com/office/drawing/2014/main" id="{DD04471A-A83E-483A-8851-A08C7495EB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57915" y="949295"/>
            <a:ext cx="914400" cy="914400"/>
          </a:xfrm>
          <a:prstGeom prst="rect">
            <a:avLst/>
          </a:prstGeom>
        </p:spPr>
      </p:pic>
      <p:pic>
        <p:nvPicPr>
          <p:cNvPr id="10" name="Graphic 9" descr="Bank with solid fill">
            <a:extLst>
              <a:ext uri="{FF2B5EF4-FFF2-40B4-BE49-F238E27FC236}">
                <a16:creationId xmlns:a16="http://schemas.microsoft.com/office/drawing/2014/main" id="{2F6402A0-1E6A-4ED6-A971-724C85DA49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71686" y="9492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6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4400-4954-4FC2-B090-FA7E3097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Things to Remember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32BBA-AE51-43D4-94F0-7EE0B980B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1059611"/>
            <a:ext cx="8513100" cy="3694200"/>
          </a:xfrm>
        </p:spPr>
        <p:txBody>
          <a:bodyPr>
            <a:normAutofit/>
          </a:bodyPr>
          <a:lstStyle/>
          <a:p>
            <a:r>
              <a:rPr lang="en-US" sz="1800" dirty="0"/>
              <a:t>Call seller has the </a:t>
            </a:r>
            <a:r>
              <a:rPr lang="en-US" sz="1800" dirty="0">
                <a:solidFill>
                  <a:schemeClr val="accent1"/>
                </a:solidFill>
              </a:rPr>
              <a:t>obligation</a:t>
            </a:r>
            <a:r>
              <a:rPr lang="en-US" sz="1800" dirty="0"/>
              <a:t> to sell the stock at the strike price in expiry</a:t>
            </a:r>
          </a:p>
          <a:p>
            <a:pPr marL="139700" indent="0">
              <a:buNone/>
            </a:pPr>
            <a:endParaRPr lang="en-US" sz="1800" dirty="0"/>
          </a:p>
          <a:p>
            <a:r>
              <a:rPr lang="en-US" sz="1800" dirty="0"/>
              <a:t>Call buyer has the </a:t>
            </a:r>
            <a:r>
              <a:rPr lang="en-US" sz="1800" dirty="0">
                <a:solidFill>
                  <a:schemeClr val="accent1"/>
                </a:solidFill>
              </a:rPr>
              <a:t>option</a:t>
            </a:r>
            <a:r>
              <a:rPr lang="en-US" sz="1800" dirty="0"/>
              <a:t> to buy the stock at strike in expiry</a:t>
            </a:r>
          </a:p>
          <a:p>
            <a:pPr marL="139700" indent="0">
              <a:buNone/>
            </a:pPr>
            <a:endParaRPr lang="en-US" sz="1800" dirty="0"/>
          </a:p>
          <a:p>
            <a:r>
              <a:rPr lang="en-US" sz="1800" dirty="0"/>
              <a:t>Put seller has the </a:t>
            </a:r>
            <a:r>
              <a:rPr lang="en-US" sz="1800" dirty="0">
                <a:solidFill>
                  <a:schemeClr val="accent1"/>
                </a:solidFill>
              </a:rPr>
              <a:t>obligation</a:t>
            </a:r>
            <a:r>
              <a:rPr lang="en-US" sz="1800" dirty="0"/>
              <a:t> to buy the stock at the strike price</a:t>
            </a:r>
          </a:p>
          <a:p>
            <a:pPr marL="139700" indent="0">
              <a:buNone/>
            </a:pPr>
            <a:endParaRPr lang="en-US" sz="1800" dirty="0"/>
          </a:p>
          <a:p>
            <a:r>
              <a:rPr lang="en-US" sz="1800" dirty="0"/>
              <a:t>Put buyer has the </a:t>
            </a:r>
            <a:r>
              <a:rPr lang="en-US" sz="1800" dirty="0">
                <a:solidFill>
                  <a:schemeClr val="accent1"/>
                </a:solidFill>
              </a:rPr>
              <a:t>option</a:t>
            </a:r>
            <a:r>
              <a:rPr lang="en-US" sz="1800" dirty="0"/>
              <a:t> to sell the stock at strike price </a:t>
            </a:r>
          </a:p>
        </p:txBody>
      </p:sp>
    </p:spTree>
    <p:extLst>
      <p:ext uri="{BB962C8B-B14F-4D97-AF65-F5344CB8AC3E}">
        <p14:creationId xmlns:p14="http://schemas.microsoft.com/office/powerpoint/2010/main" val="273050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1840-B10F-42CE-AA47-A160688F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Expiry and Settlement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D052-329C-453D-973D-65129FC05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 Friday of each month</a:t>
            </a:r>
          </a:p>
          <a:p>
            <a:r>
              <a:rPr lang="en-US" dirty="0"/>
              <a:t>Every Friday for more active stocks</a:t>
            </a:r>
          </a:p>
          <a:p>
            <a:r>
              <a:rPr lang="en-US" dirty="0"/>
              <a:t>Monday Wednesday and Friday for indexes! </a:t>
            </a:r>
          </a:p>
          <a:p>
            <a:r>
              <a:rPr lang="en-US" dirty="0"/>
              <a:t>They are AM and PM settlements, but mostly PM!</a:t>
            </a:r>
          </a:p>
          <a:p>
            <a:r>
              <a:rPr lang="en-US" dirty="0"/>
              <a:t>XSP (1/10</a:t>
            </a:r>
            <a:r>
              <a:rPr lang="en-US" baseline="30000" dirty="0"/>
              <a:t>th</a:t>
            </a:r>
            <a:r>
              <a:rPr lang="en-US" dirty="0"/>
              <a:t> of the size of the S&amp;P500) and MRUT (1/10</a:t>
            </a:r>
            <a:r>
              <a:rPr lang="en-US" baseline="30000" dirty="0"/>
              <a:t>th</a:t>
            </a:r>
            <a:r>
              <a:rPr lang="en-US" dirty="0"/>
              <a:t>  of the Russell 2000 index) : European Style  </a:t>
            </a:r>
          </a:p>
          <a:p>
            <a:r>
              <a:rPr lang="en-US" dirty="0"/>
              <a:t>Options could be settled in cash (the difference) or the actual shares of underlying stock</a:t>
            </a:r>
          </a:p>
          <a:p>
            <a:r>
              <a:rPr lang="en-US" dirty="0"/>
              <a:t>Options could be European (only exercised at expiry), or American (exercised any time when in the money)</a:t>
            </a:r>
          </a:p>
          <a:p>
            <a:r>
              <a:rPr lang="en-US" dirty="0"/>
              <a:t>Beware of American style expiry for dividend stocks going ex-dividend   </a:t>
            </a:r>
          </a:p>
          <a:p>
            <a:r>
              <a:rPr lang="en-US" dirty="0"/>
              <a:t>Details on this can be found in the accompanied pdf and the </a:t>
            </a:r>
            <a:r>
              <a:rPr lang="en-US" dirty="0" err="1"/>
              <a:t>xls</a:t>
            </a:r>
            <a:r>
              <a:rPr lang="en-US" dirty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50040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2674-9C0C-486C-861B-3DAC8683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Decay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EE66BD-0EBD-4D5D-BDF3-7644BE7154AA}"/>
              </a:ext>
            </a:extLst>
          </p:cNvPr>
          <p:cNvGrpSpPr/>
          <p:nvPr/>
        </p:nvGrpSpPr>
        <p:grpSpPr>
          <a:xfrm>
            <a:off x="852061" y="1149930"/>
            <a:ext cx="7287484" cy="3581398"/>
            <a:chOff x="928257" y="1004455"/>
            <a:chExt cx="6961909" cy="358139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CE4E9A7-2CFD-436F-B749-C36BC3081B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746" y="1004455"/>
              <a:ext cx="0" cy="3581399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7E4B922-A23E-4171-8E88-F1F71BD77E33}"/>
                </a:ext>
              </a:extLst>
            </p:cNvPr>
            <p:cNvCxnSpPr>
              <a:cxnSpLocks/>
            </p:cNvCxnSpPr>
            <p:nvPr/>
          </p:nvCxnSpPr>
          <p:spPr>
            <a:xfrm>
              <a:off x="928257" y="4551217"/>
              <a:ext cx="6961909" cy="0"/>
            </a:xfrm>
            <a:prstGeom prst="straightConnector1">
              <a:avLst/>
            </a:prstGeom>
            <a:ln w="857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5119F7-EDCB-42FE-80D9-221006A5D4A2}"/>
                </a:ext>
              </a:extLst>
            </p:cNvPr>
            <p:cNvSpPr/>
            <p:nvPr/>
          </p:nvSpPr>
          <p:spPr>
            <a:xfrm>
              <a:off x="1025237" y="1506134"/>
              <a:ext cx="5444836" cy="3010443"/>
            </a:xfrm>
            <a:custGeom>
              <a:avLst/>
              <a:gdLst>
                <a:gd name="connsiteX0" fmla="*/ 0 w 5417128"/>
                <a:gd name="connsiteY0" fmla="*/ 94065 h 2975810"/>
                <a:gd name="connsiteX1" fmla="*/ 1704110 w 5417128"/>
                <a:gd name="connsiteY1" fmla="*/ 149483 h 2975810"/>
                <a:gd name="connsiteX2" fmla="*/ 4197928 w 5417128"/>
                <a:gd name="connsiteY2" fmla="*/ 1500301 h 2975810"/>
                <a:gd name="connsiteX3" fmla="*/ 5417128 w 5417128"/>
                <a:gd name="connsiteY3" fmla="*/ 2975810 h 297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7128" h="2975810">
                  <a:moveTo>
                    <a:pt x="0" y="94065"/>
                  </a:moveTo>
                  <a:cubicBezTo>
                    <a:pt x="502227" y="4587"/>
                    <a:pt x="1004455" y="-84890"/>
                    <a:pt x="1704110" y="149483"/>
                  </a:cubicBezTo>
                  <a:cubicBezTo>
                    <a:pt x="2403765" y="383856"/>
                    <a:pt x="3579092" y="1029247"/>
                    <a:pt x="4197928" y="1500301"/>
                  </a:cubicBezTo>
                  <a:cubicBezTo>
                    <a:pt x="4816764" y="1971355"/>
                    <a:pt x="5116946" y="2473582"/>
                    <a:pt x="5417128" y="29758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373EBA-2CD2-41F4-8B08-122694B724E5}"/>
              </a:ext>
            </a:extLst>
          </p:cNvPr>
          <p:cNvSpPr txBox="1"/>
          <p:nvPr/>
        </p:nvSpPr>
        <p:spPr>
          <a:xfrm>
            <a:off x="1028049" y="923798"/>
            <a:ext cx="175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premium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an option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B3707C-AB04-46AB-A31B-14E8089B7B2D}"/>
              </a:ext>
            </a:extLst>
          </p:cNvPr>
          <p:cNvSpPr txBox="1"/>
          <p:nvPr/>
        </p:nvSpPr>
        <p:spPr>
          <a:xfrm>
            <a:off x="8062211" y="4542802"/>
            <a:ext cx="827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E5BA70E-7430-49A1-ADE9-06C8EF26E075}"/>
              </a:ext>
            </a:extLst>
          </p:cNvPr>
          <p:cNvSpPr/>
          <p:nvPr/>
        </p:nvSpPr>
        <p:spPr>
          <a:xfrm rot="1710939">
            <a:off x="3529400" y="2083868"/>
            <a:ext cx="1471216" cy="173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298B19-BBA1-4A3C-B5B6-3ED333A11FCB}"/>
              </a:ext>
            </a:extLst>
          </p:cNvPr>
          <p:cNvSpPr txBox="1"/>
          <p:nvPr/>
        </p:nvSpPr>
        <p:spPr>
          <a:xfrm>
            <a:off x="5307258" y="1035633"/>
            <a:ext cx="2195945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buyer of the option, time is working </a:t>
            </a:r>
            <a:r>
              <a:rPr 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against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you. And the speed is accelerating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969B59-125F-4A1B-A8FD-5F685A597A88}"/>
              </a:ext>
            </a:extLst>
          </p:cNvPr>
          <p:cNvCxnSpPr>
            <a:cxnSpLocks/>
          </p:cNvCxnSpPr>
          <p:nvPr/>
        </p:nvCxnSpPr>
        <p:spPr>
          <a:xfrm flipV="1">
            <a:off x="4347468" y="1589307"/>
            <a:ext cx="859181" cy="41960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D884A34-20E5-4E23-9F8B-D4D29E47C7D4}"/>
              </a:ext>
            </a:extLst>
          </p:cNvPr>
          <p:cNvSpPr/>
          <p:nvPr/>
        </p:nvSpPr>
        <p:spPr>
          <a:xfrm rot="12534267">
            <a:off x="3081842" y="2715724"/>
            <a:ext cx="1471216" cy="173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8BEE1F-73F7-4205-B1CE-4263B38FFC80}"/>
              </a:ext>
            </a:extLst>
          </p:cNvPr>
          <p:cNvSpPr txBox="1"/>
          <p:nvPr/>
        </p:nvSpPr>
        <p:spPr>
          <a:xfrm>
            <a:off x="1439349" y="3473470"/>
            <a:ext cx="2195945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seller of the option, time is working </a:t>
            </a:r>
            <a:r>
              <a:rPr 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5A12DC-709A-4EE4-9B0A-ED8BEE869D28}"/>
              </a:ext>
            </a:extLst>
          </p:cNvPr>
          <p:cNvCxnSpPr>
            <a:cxnSpLocks/>
          </p:cNvCxnSpPr>
          <p:nvPr/>
        </p:nvCxnSpPr>
        <p:spPr>
          <a:xfrm flipV="1">
            <a:off x="2784762" y="2887747"/>
            <a:ext cx="792538" cy="42932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8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E736EC0-BB35-409B-A648-15B77DA6E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621936"/>
              </p:ext>
            </p:extLst>
          </p:nvPr>
        </p:nvGraphicFramePr>
        <p:xfrm>
          <a:off x="370810" y="1656771"/>
          <a:ext cx="4303486" cy="287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DF5314-77A4-484B-95F8-F3986873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VIX and Options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208C88-B7CC-4356-995E-5487DB145EF9}"/>
              </a:ext>
            </a:extLst>
          </p:cNvPr>
          <p:cNvSpPr/>
          <p:nvPr/>
        </p:nvSpPr>
        <p:spPr>
          <a:xfrm>
            <a:off x="2217817" y="1794827"/>
            <a:ext cx="407631" cy="416317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DD59AE-6E20-406E-B76D-F06610B837CE}"/>
              </a:ext>
            </a:extLst>
          </p:cNvPr>
          <p:cNvCxnSpPr>
            <a:cxnSpLocks/>
          </p:cNvCxnSpPr>
          <p:nvPr/>
        </p:nvCxnSpPr>
        <p:spPr>
          <a:xfrm flipV="1">
            <a:off x="2646969" y="1832815"/>
            <a:ext cx="348672" cy="6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1D6590-0027-4B8F-BAEA-CCA2F4C763D8}"/>
              </a:ext>
            </a:extLst>
          </p:cNvPr>
          <p:cNvCxnSpPr>
            <a:cxnSpLocks/>
          </p:cNvCxnSpPr>
          <p:nvPr/>
        </p:nvCxnSpPr>
        <p:spPr>
          <a:xfrm flipH="1" flipV="1">
            <a:off x="4515844" y="3033125"/>
            <a:ext cx="2" cy="25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16A6C0-FA85-43A9-951E-84A291153CD2}"/>
              </a:ext>
            </a:extLst>
          </p:cNvPr>
          <p:cNvSpPr txBox="1"/>
          <p:nvPr/>
        </p:nvSpPr>
        <p:spPr>
          <a:xfrm>
            <a:off x="3039023" y="1550899"/>
            <a:ext cx="773317" cy="6001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Seller of the options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8A5BF1-EB80-4265-8CAC-C6EC2BC182AC}"/>
              </a:ext>
            </a:extLst>
          </p:cNvPr>
          <p:cNvSpPr txBox="1"/>
          <p:nvPr/>
        </p:nvSpPr>
        <p:spPr>
          <a:xfrm>
            <a:off x="4018035" y="2566933"/>
            <a:ext cx="914401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buyer of the options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27AD6-758C-4382-B5B3-65DD1856E01A}"/>
              </a:ext>
            </a:extLst>
          </p:cNvPr>
          <p:cNvSpPr txBox="1"/>
          <p:nvPr/>
        </p:nvSpPr>
        <p:spPr>
          <a:xfrm>
            <a:off x="370810" y="913656"/>
            <a:ext cx="4613036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S&amp;P monthly implied volatility (fear gage)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B38D6D-7599-4C47-A801-679EFC8DFB98}"/>
              </a:ext>
            </a:extLst>
          </p:cNvPr>
          <p:cNvSpPr/>
          <p:nvPr/>
        </p:nvSpPr>
        <p:spPr>
          <a:xfrm>
            <a:off x="4413344" y="3352800"/>
            <a:ext cx="317312" cy="38862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7E575-BFEA-4293-9173-B94B01440FC8}"/>
              </a:ext>
            </a:extLst>
          </p:cNvPr>
          <p:cNvSpPr txBox="1"/>
          <p:nvPr/>
        </p:nvSpPr>
        <p:spPr>
          <a:xfrm>
            <a:off x="5834749" y="913656"/>
            <a:ext cx="2611852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VIX can be calculated using the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xls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 we provided in the course or to be cross checked with the quoted VIX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VIX is the 30day implied volatility for S&amp;P and can be a good gage for future volatility expectations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VIX should solely be used as a temperature check on future volatility expectations </a:t>
            </a:r>
          </a:p>
        </p:txBody>
      </p:sp>
    </p:spTree>
    <p:extLst>
      <p:ext uri="{BB962C8B-B14F-4D97-AF65-F5344CB8AC3E}">
        <p14:creationId xmlns:p14="http://schemas.microsoft.com/office/powerpoint/2010/main" val="327327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F521-DB02-4ABF-940F-02E00E48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Payout 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56604-C5D3-4717-9161-C7B351ED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911036"/>
            <a:ext cx="7658918" cy="624900"/>
          </a:xfrm>
        </p:spPr>
        <p:txBody>
          <a:bodyPr>
            <a:normAutofit/>
          </a:bodyPr>
          <a:lstStyle/>
          <a:p>
            <a:r>
              <a:rPr lang="en-US" sz="1400" dirty="0"/>
              <a:t>Major payout diagram:</a:t>
            </a:r>
            <a:r>
              <a:rPr lang="en-US" sz="2900" dirty="0"/>
              <a:t> </a:t>
            </a:r>
            <a:r>
              <a:rPr lang="en-US" sz="1400" dirty="0"/>
              <a:t>combining these can create anything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432382D-9768-4F4F-8DA8-D4C49D4BE6DD}"/>
              </a:ext>
            </a:extLst>
          </p:cNvPr>
          <p:cNvGrpSpPr/>
          <p:nvPr/>
        </p:nvGrpSpPr>
        <p:grpSpPr>
          <a:xfrm>
            <a:off x="611332" y="1828793"/>
            <a:ext cx="1911926" cy="374080"/>
            <a:chOff x="713510" y="1828793"/>
            <a:chExt cx="1911926" cy="3740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A5FDB4-403F-4CE8-879D-A1D52257AE85}"/>
                </a:ext>
              </a:extLst>
            </p:cNvPr>
            <p:cNvCxnSpPr/>
            <p:nvPr/>
          </p:nvCxnSpPr>
          <p:spPr>
            <a:xfrm>
              <a:off x="713510" y="2202873"/>
              <a:ext cx="16140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10B88-29B9-4D55-9EAD-7E78884F0FC5}"/>
                </a:ext>
              </a:extLst>
            </p:cNvPr>
            <p:cNvSpPr txBox="1"/>
            <p:nvPr/>
          </p:nvSpPr>
          <p:spPr>
            <a:xfrm>
              <a:off x="1011383" y="1828793"/>
              <a:ext cx="1614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Long Stock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9E49E1-2938-429D-A9F2-CD55DB1B5B7E}"/>
              </a:ext>
            </a:extLst>
          </p:cNvPr>
          <p:cNvGrpSpPr/>
          <p:nvPr/>
        </p:nvGrpSpPr>
        <p:grpSpPr>
          <a:xfrm>
            <a:off x="2834991" y="1821568"/>
            <a:ext cx="1614054" cy="370611"/>
            <a:chOff x="2937166" y="1832262"/>
            <a:chExt cx="1614054" cy="37061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C692ECC-C660-4D54-86F7-DCBC5B83158C}"/>
                </a:ext>
              </a:extLst>
            </p:cNvPr>
            <p:cNvCxnSpPr/>
            <p:nvPr/>
          </p:nvCxnSpPr>
          <p:spPr>
            <a:xfrm>
              <a:off x="2937166" y="2202873"/>
              <a:ext cx="16140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8DF27C-DCDC-400A-BC1B-B27A82157127}"/>
                </a:ext>
              </a:extLst>
            </p:cNvPr>
            <p:cNvSpPr txBox="1"/>
            <p:nvPr/>
          </p:nvSpPr>
          <p:spPr>
            <a:xfrm>
              <a:off x="3186547" y="1832262"/>
              <a:ext cx="1115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Short Stock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4546A4-1E78-4410-902A-C2D1AB7A97E6}"/>
              </a:ext>
            </a:extLst>
          </p:cNvPr>
          <p:cNvGrpSpPr/>
          <p:nvPr/>
        </p:nvGrpSpPr>
        <p:grpSpPr>
          <a:xfrm>
            <a:off x="4811862" y="1828793"/>
            <a:ext cx="1614054" cy="370612"/>
            <a:chOff x="4862950" y="1832261"/>
            <a:chExt cx="1614054" cy="37061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E848870-8DEA-448E-9FB2-8FF2AE7DF1FC}"/>
                </a:ext>
              </a:extLst>
            </p:cNvPr>
            <p:cNvCxnSpPr/>
            <p:nvPr/>
          </p:nvCxnSpPr>
          <p:spPr>
            <a:xfrm>
              <a:off x="4862950" y="2202873"/>
              <a:ext cx="16140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A91444-C0E5-4CA6-AE19-0D621FBE7BC7}"/>
                </a:ext>
              </a:extLst>
            </p:cNvPr>
            <p:cNvSpPr txBox="1"/>
            <p:nvPr/>
          </p:nvSpPr>
          <p:spPr>
            <a:xfrm>
              <a:off x="5098477" y="1832261"/>
              <a:ext cx="1115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Long Bond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7C23D95-2CA4-4230-A6EA-7AE0714F1A4A}"/>
              </a:ext>
            </a:extLst>
          </p:cNvPr>
          <p:cNvGrpSpPr/>
          <p:nvPr/>
        </p:nvGrpSpPr>
        <p:grpSpPr>
          <a:xfrm>
            <a:off x="6788734" y="1828792"/>
            <a:ext cx="1614054" cy="370613"/>
            <a:chOff x="6788734" y="1832260"/>
            <a:chExt cx="1614054" cy="37061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9EB4D7-FBD0-4825-A3CC-507F26C30D44}"/>
                </a:ext>
              </a:extLst>
            </p:cNvPr>
            <p:cNvCxnSpPr/>
            <p:nvPr/>
          </p:nvCxnSpPr>
          <p:spPr>
            <a:xfrm>
              <a:off x="6788734" y="2202873"/>
              <a:ext cx="16140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26FACD-B459-489C-BFEB-749C6A73E0ED}"/>
                </a:ext>
              </a:extLst>
            </p:cNvPr>
            <p:cNvSpPr txBox="1"/>
            <p:nvPr/>
          </p:nvSpPr>
          <p:spPr>
            <a:xfrm>
              <a:off x="7010407" y="1832260"/>
              <a:ext cx="1115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Short Bond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BCAEA2-69D1-4B7B-B76E-669A7F3A6B97}"/>
              </a:ext>
            </a:extLst>
          </p:cNvPr>
          <p:cNvGrpSpPr/>
          <p:nvPr/>
        </p:nvGrpSpPr>
        <p:grpSpPr>
          <a:xfrm>
            <a:off x="713509" y="2813903"/>
            <a:ext cx="1409700" cy="1572768"/>
            <a:chOff x="862445" y="2867892"/>
            <a:chExt cx="1409700" cy="157276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E0B56F4-0D80-4E6A-A099-B4CFC7CD2A7D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003979-BC90-437F-B02E-5D4DB68CC2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5BE7E2-BF46-403F-86E4-81C11744B91C}"/>
              </a:ext>
            </a:extLst>
          </p:cNvPr>
          <p:cNvGrpSpPr/>
          <p:nvPr/>
        </p:nvGrpSpPr>
        <p:grpSpPr>
          <a:xfrm>
            <a:off x="2937168" y="2813903"/>
            <a:ext cx="1409700" cy="1572768"/>
            <a:chOff x="862445" y="2867892"/>
            <a:chExt cx="1409700" cy="157276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40E73B-01E0-48E5-A537-BB9B2BE0AFD2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4F76C2D-2C81-42FE-A6EE-C30FA8C4C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20B6E3-9A8F-43B6-921A-BAD2344A5E9F}"/>
              </a:ext>
            </a:extLst>
          </p:cNvPr>
          <p:cNvGrpSpPr/>
          <p:nvPr/>
        </p:nvGrpSpPr>
        <p:grpSpPr>
          <a:xfrm>
            <a:off x="4998037" y="2752987"/>
            <a:ext cx="1409700" cy="1572768"/>
            <a:chOff x="862445" y="2867892"/>
            <a:chExt cx="1409700" cy="157276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1A9B49-D47A-44EA-97DE-30BEFD005EC7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A837D7-F657-4761-AC77-CD8099496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917546-3A2F-4BF6-8B72-F18BC6E3C2EB}"/>
              </a:ext>
            </a:extLst>
          </p:cNvPr>
          <p:cNvGrpSpPr/>
          <p:nvPr/>
        </p:nvGrpSpPr>
        <p:grpSpPr>
          <a:xfrm>
            <a:off x="6897838" y="2746060"/>
            <a:ext cx="1409700" cy="1572768"/>
            <a:chOff x="862445" y="2867892"/>
            <a:chExt cx="1409700" cy="157276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93B9D2E-6577-490E-8BD6-2B5FD86107D6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F0B13A8-8F01-4FA9-8D1A-C364B6FBC7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47D0D0-81BD-4972-B15C-5A70CBF05FDC}"/>
              </a:ext>
            </a:extLst>
          </p:cNvPr>
          <p:cNvCxnSpPr>
            <a:cxnSpLocks/>
          </p:cNvCxnSpPr>
          <p:nvPr/>
        </p:nvCxnSpPr>
        <p:spPr>
          <a:xfrm flipV="1">
            <a:off x="709448" y="3103786"/>
            <a:ext cx="1219487" cy="10163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74588F5-8B29-47F4-ACFD-0B2F825490F3}"/>
              </a:ext>
            </a:extLst>
          </p:cNvPr>
          <p:cNvSpPr txBox="1"/>
          <p:nvPr/>
        </p:nvSpPr>
        <p:spPr>
          <a:xfrm>
            <a:off x="1914533" y="3722000"/>
            <a:ext cx="2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C4B2B0-E509-4727-8FCA-9A72A0FB623B}"/>
              </a:ext>
            </a:extLst>
          </p:cNvPr>
          <p:cNvSpPr txBox="1"/>
          <p:nvPr/>
        </p:nvSpPr>
        <p:spPr>
          <a:xfrm>
            <a:off x="4119128" y="3713175"/>
            <a:ext cx="2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34E751-146A-4309-8BC6-22287C588867}"/>
              </a:ext>
            </a:extLst>
          </p:cNvPr>
          <p:cNvSpPr txBox="1"/>
          <p:nvPr/>
        </p:nvSpPr>
        <p:spPr>
          <a:xfrm>
            <a:off x="6267470" y="3721999"/>
            <a:ext cx="2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6DC888-323B-4F74-8088-C6FD7456E669}"/>
              </a:ext>
            </a:extLst>
          </p:cNvPr>
          <p:cNvSpPr txBox="1"/>
          <p:nvPr/>
        </p:nvSpPr>
        <p:spPr>
          <a:xfrm>
            <a:off x="8125699" y="3721999"/>
            <a:ext cx="2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D27EF5F-DA17-4A96-88F5-F4A8E532079A}"/>
              </a:ext>
            </a:extLst>
          </p:cNvPr>
          <p:cNvCxnSpPr>
            <a:cxnSpLocks/>
          </p:cNvCxnSpPr>
          <p:nvPr/>
        </p:nvCxnSpPr>
        <p:spPr>
          <a:xfrm>
            <a:off x="2942196" y="3047859"/>
            <a:ext cx="1224509" cy="1277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E2316F0-6298-4D83-97EF-0E70CEFFE89E}"/>
              </a:ext>
            </a:extLst>
          </p:cNvPr>
          <p:cNvCxnSpPr>
            <a:cxnSpLocks/>
          </p:cNvCxnSpPr>
          <p:nvPr/>
        </p:nvCxnSpPr>
        <p:spPr>
          <a:xfrm flipV="1">
            <a:off x="4997644" y="3273851"/>
            <a:ext cx="126982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C64605-994C-4EC1-B8FC-B01F276EECDB}"/>
              </a:ext>
            </a:extLst>
          </p:cNvPr>
          <p:cNvCxnSpPr>
            <a:cxnSpLocks/>
          </p:cNvCxnSpPr>
          <p:nvPr/>
        </p:nvCxnSpPr>
        <p:spPr>
          <a:xfrm flipV="1">
            <a:off x="6897838" y="4146731"/>
            <a:ext cx="126982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47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F521-DB02-4ABF-940F-02E00E48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Payout 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56604-C5D3-4717-9161-C7B351ED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911036"/>
            <a:ext cx="7658918" cy="62490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 payout diagram:</a:t>
            </a:r>
            <a:r>
              <a:rPr lang="en-US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combining these can create anything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432382D-9768-4F4F-8DA8-D4C49D4BE6DD}"/>
              </a:ext>
            </a:extLst>
          </p:cNvPr>
          <p:cNvGrpSpPr/>
          <p:nvPr/>
        </p:nvGrpSpPr>
        <p:grpSpPr>
          <a:xfrm>
            <a:off x="611332" y="1828793"/>
            <a:ext cx="1911926" cy="374080"/>
            <a:chOff x="713510" y="1828793"/>
            <a:chExt cx="1911926" cy="3740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A5FDB4-403F-4CE8-879D-A1D52257AE85}"/>
                </a:ext>
              </a:extLst>
            </p:cNvPr>
            <p:cNvCxnSpPr/>
            <p:nvPr/>
          </p:nvCxnSpPr>
          <p:spPr>
            <a:xfrm>
              <a:off x="713510" y="2202873"/>
              <a:ext cx="16140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10B88-29B9-4D55-9EAD-7E78884F0FC5}"/>
                </a:ext>
              </a:extLst>
            </p:cNvPr>
            <p:cNvSpPr txBox="1"/>
            <p:nvPr/>
          </p:nvSpPr>
          <p:spPr>
            <a:xfrm>
              <a:off x="1011383" y="1828793"/>
              <a:ext cx="1614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Buy Calls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9E49E1-2938-429D-A9F2-CD55DB1B5B7E}"/>
              </a:ext>
            </a:extLst>
          </p:cNvPr>
          <p:cNvGrpSpPr/>
          <p:nvPr/>
        </p:nvGrpSpPr>
        <p:grpSpPr>
          <a:xfrm>
            <a:off x="2834991" y="1821568"/>
            <a:ext cx="1614054" cy="370611"/>
            <a:chOff x="2937166" y="1832262"/>
            <a:chExt cx="1614054" cy="37061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C692ECC-C660-4D54-86F7-DCBC5B83158C}"/>
                </a:ext>
              </a:extLst>
            </p:cNvPr>
            <p:cNvCxnSpPr/>
            <p:nvPr/>
          </p:nvCxnSpPr>
          <p:spPr>
            <a:xfrm>
              <a:off x="2937166" y="2202873"/>
              <a:ext cx="16140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8DF27C-DCDC-400A-BC1B-B27A82157127}"/>
                </a:ext>
              </a:extLst>
            </p:cNvPr>
            <p:cNvSpPr txBox="1"/>
            <p:nvPr/>
          </p:nvSpPr>
          <p:spPr>
            <a:xfrm>
              <a:off x="3186547" y="1832262"/>
              <a:ext cx="1115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Sell Calls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4546A4-1E78-4410-902A-C2D1AB7A97E6}"/>
              </a:ext>
            </a:extLst>
          </p:cNvPr>
          <p:cNvGrpSpPr/>
          <p:nvPr/>
        </p:nvGrpSpPr>
        <p:grpSpPr>
          <a:xfrm>
            <a:off x="4811862" y="1828792"/>
            <a:ext cx="1614054" cy="370613"/>
            <a:chOff x="4862950" y="1832260"/>
            <a:chExt cx="1614054" cy="37061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E848870-8DEA-448E-9FB2-8FF2AE7DF1FC}"/>
                </a:ext>
              </a:extLst>
            </p:cNvPr>
            <p:cNvCxnSpPr/>
            <p:nvPr/>
          </p:nvCxnSpPr>
          <p:spPr>
            <a:xfrm>
              <a:off x="4862950" y="2202873"/>
              <a:ext cx="16140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A91444-C0E5-4CA6-AE19-0D621FBE7BC7}"/>
                </a:ext>
              </a:extLst>
            </p:cNvPr>
            <p:cNvSpPr txBox="1"/>
            <p:nvPr/>
          </p:nvSpPr>
          <p:spPr>
            <a:xfrm>
              <a:off x="5151548" y="1832260"/>
              <a:ext cx="1115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Buy Puts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7C23D95-2CA4-4230-A6EA-7AE0714F1A4A}"/>
              </a:ext>
            </a:extLst>
          </p:cNvPr>
          <p:cNvGrpSpPr/>
          <p:nvPr/>
        </p:nvGrpSpPr>
        <p:grpSpPr>
          <a:xfrm>
            <a:off x="6788734" y="1828792"/>
            <a:ext cx="1614054" cy="370613"/>
            <a:chOff x="6788734" y="1832260"/>
            <a:chExt cx="1614054" cy="37061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9EB4D7-FBD0-4825-A3CC-507F26C30D44}"/>
                </a:ext>
              </a:extLst>
            </p:cNvPr>
            <p:cNvCxnSpPr/>
            <p:nvPr/>
          </p:nvCxnSpPr>
          <p:spPr>
            <a:xfrm>
              <a:off x="6788734" y="2202873"/>
              <a:ext cx="16140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26FACD-B459-489C-BFEB-749C6A73E0ED}"/>
                </a:ext>
              </a:extLst>
            </p:cNvPr>
            <p:cNvSpPr txBox="1"/>
            <p:nvPr/>
          </p:nvSpPr>
          <p:spPr>
            <a:xfrm>
              <a:off x="7048711" y="1832260"/>
              <a:ext cx="1115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Sell Puts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BCAEA2-69D1-4B7B-B76E-669A7F3A6B97}"/>
              </a:ext>
            </a:extLst>
          </p:cNvPr>
          <p:cNvGrpSpPr/>
          <p:nvPr/>
        </p:nvGrpSpPr>
        <p:grpSpPr>
          <a:xfrm>
            <a:off x="713509" y="2813903"/>
            <a:ext cx="1409700" cy="1572768"/>
            <a:chOff x="862445" y="2867892"/>
            <a:chExt cx="1409700" cy="157276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E0B56F4-0D80-4E6A-A099-B4CFC7CD2A7D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003979-BC90-437F-B02E-5D4DB68CC2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5BE7E2-BF46-403F-86E4-81C11744B91C}"/>
              </a:ext>
            </a:extLst>
          </p:cNvPr>
          <p:cNvGrpSpPr/>
          <p:nvPr/>
        </p:nvGrpSpPr>
        <p:grpSpPr>
          <a:xfrm>
            <a:off x="2937168" y="2813903"/>
            <a:ext cx="1409700" cy="1572768"/>
            <a:chOff x="862445" y="2867892"/>
            <a:chExt cx="1409700" cy="157276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40E73B-01E0-48E5-A537-BB9B2BE0AFD2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4F76C2D-2C81-42FE-A6EE-C30FA8C4C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20B6E3-9A8F-43B6-921A-BAD2344A5E9F}"/>
              </a:ext>
            </a:extLst>
          </p:cNvPr>
          <p:cNvGrpSpPr/>
          <p:nvPr/>
        </p:nvGrpSpPr>
        <p:grpSpPr>
          <a:xfrm>
            <a:off x="4998037" y="2752987"/>
            <a:ext cx="1409700" cy="1572768"/>
            <a:chOff x="862445" y="2867892"/>
            <a:chExt cx="1409700" cy="157276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91A9B49-D47A-44EA-97DE-30BEFD005EC7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A837D7-F657-4761-AC77-CD8099496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917546-3A2F-4BF6-8B72-F18BC6E3C2EB}"/>
              </a:ext>
            </a:extLst>
          </p:cNvPr>
          <p:cNvGrpSpPr/>
          <p:nvPr/>
        </p:nvGrpSpPr>
        <p:grpSpPr>
          <a:xfrm>
            <a:off x="6897838" y="2746060"/>
            <a:ext cx="1409700" cy="1572768"/>
            <a:chOff x="862445" y="2867892"/>
            <a:chExt cx="1409700" cy="157276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93B9D2E-6577-490E-8BD6-2B5FD86107D6}"/>
                </a:ext>
              </a:extLst>
            </p:cNvPr>
            <p:cNvCxnSpPr>
              <a:cxnSpLocks/>
            </p:cNvCxnSpPr>
            <p:nvPr/>
          </p:nvCxnSpPr>
          <p:spPr>
            <a:xfrm>
              <a:off x="862445" y="3726875"/>
              <a:ext cx="140970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F0B13A8-8F01-4FA9-8D1A-C364B6FBC7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867892"/>
              <a:ext cx="0" cy="157276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47D0D0-81BD-4972-B15C-5A70CBF05FDC}"/>
              </a:ext>
            </a:extLst>
          </p:cNvPr>
          <p:cNvCxnSpPr>
            <a:cxnSpLocks/>
          </p:cNvCxnSpPr>
          <p:nvPr/>
        </p:nvCxnSpPr>
        <p:spPr>
          <a:xfrm flipV="1">
            <a:off x="1389939" y="3199097"/>
            <a:ext cx="552395" cy="9381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74588F5-8B29-47F4-ACFD-0B2F825490F3}"/>
              </a:ext>
            </a:extLst>
          </p:cNvPr>
          <p:cNvSpPr txBox="1"/>
          <p:nvPr/>
        </p:nvSpPr>
        <p:spPr>
          <a:xfrm>
            <a:off x="1914533" y="3722000"/>
            <a:ext cx="2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C4B2B0-E509-4727-8FCA-9A72A0FB623B}"/>
              </a:ext>
            </a:extLst>
          </p:cNvPr>
          <p:cNvSpPr txBox="1"/>
          <p:nvPr/>
        </p:nvSpPr>
        <p:spPr>
          <a:xfrm>
            <a:off x="4119128" y="3713175"/>
            <a:ext cx="2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34E751-146A-4309-8BC6-22287C588867}"/>
              </a:ext>
            </a:extLst>
          </p:cNvPr>
          <p:cNvSpPr txBox="1"/>
          <p:nvPr/>
        </p:nvSpPr>
        <p:spPr>
          <a:xfrm>
            <a:off x="6267470" y="3721999"/>
            <a:ext cx="2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6DC888-323B-4F74-8088-C6FD7456E669}"/>
              </a:ext>
            </a:extLst>
          </p:cNvPr>
          <p:cNvSpPr txBox="1"/>
          <p:nvPr/>
        </p:nvSpPr>
        <p:spPr>
          <a:xfrm>
            <a:off x="8125699" y="3721999"/>
            <a:ext cx="23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E2316F0-6298-4D83-97EF-0E70CEFFE89E}"/>
              </a:ext>
            </a:extLst>
          </p:cNvPr>
          <p:cNvCxnSpPr>
            <a:cxnSpLocks/>
          </p:cNvCxnSpPr>
          <p:nvPr/>
        </p:nvCxnSpPr>
        <p:spPr>
          <a:xfrm flipV="1">
            <a:off x="5541185" y="4029776"/>
            <a:ext cx="751645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C64605-994C-4EC1-B8FC-B01F276EECDB}"/>
              </a:ext>
            </a:extLst>
          </p:cNvPr>
          <p:cNvCxnSpPr>
            <a:cxnSpLocks/>
          </p:cNvCxnSpPr>
          <p:nvPr/>
        </p:nvCxnSpPr>
        <p:spPr>
          <a:xfrm>
            <a:off x="7502847" y="2980881"/>
            <a:ext cx="7388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1BAEC7-3D5C-48F1-A13D-183EA730F00A}"/>
              </a:ext>
            </a:extLst>
          </p:cNvPr>
          <p:cNvCxnSpPr>
            <a:cxnSpLocks/>
          </p:cNvCxnSpPr>
          <p:nvPr/>
        </p:nvCxnSpPr>
        <p:spPr>
          <a:xfrm flipV="1">
            <a:off x="706845" y="4120256"/>
            <a:ext cx="71151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D5417E-8534-477A-A1FA-8956C4AEF511}"/>
              </a:ext>
            </a:extLst>
          </p:cNvPr>
          <p:cNvCxnSpPr>
            <a:cxnSpLocks/>
          </p:cNvCxnSpPr>
          <p:nvPr/>
        </p:nvCxnSpPr>
        <p:spPr>
          <a:xfrm>
            <a:off x="3636117" y="3248195"/>
            <a:ext cx="442950" cy="891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83A29C-5DC0-4A5F-8D5C-A56BB95CFD94}"/>
              </a:ext>
            </a:extLst>
          </p:cNvPr>
          <p:cNvCxnSpPr>
            <a:cxnSpLocks/>
          </p:cNvCxnSpPr>
          <p:nvPr/>
        </p:nvCxnSpPr>
        <p:spPr>
          <a:xfrm flipV="1">
            <a:off x="2937168" y="3255122"/>
            <a:ext cx="71151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F430003-6A4C-4B2F-A1C9-A25838687DBF}"/>
              </a:ext>
            </a:extLst>
          </p:cNvPr>
          <p:cNvCxnSpPr>
            <a:cxnSpLocks/>
          </p:cNvCxnSpPr>
          <p:nvPr/>
        </p:nvCxnSpPr>
        <p:spPr>
          <a:xfrm>
            <a:off x="5019656" y="3124200"/>
            <a:ext cx="528826" cy="905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22CDD45-7BEE-4CC3-A2EF-2A59F97D7206}"/>
              </a:ext>
            </a:extLst>
          </p:cNvPr>
          <p:cNvCxnSpPr>
            <a:cxnSpLocks/>
          </p:cNvCxnSpPr>
          <p:nvPr/>
        </p:nvCxnSpPr>
        <p:spPr>
          <a:xfrm flipH="1">
            <a:off x="6909116" y="2980881"/>
            <a:ext cx="602653" cy="10488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F17C76F-1673-43D4-AF2C-B2636DC4D96F}"/>
              </a:ext>
            </a:extLst>
          </p:cNvPr>
          <p:cNvSpPr/>
          <p:nvPr/>
        </p:nvSpPr>
        <p:spPr>
          <a:xfrm>
            <a:off x="3888198" y="3946928"/>
            <a:ext cx="311466" cy="285537"/>
          </a:xfrm>
          <a:prstGeom prst="ellipse">
            <a:avLst/>
          </a:prstGeom>
          <a:noFill/>
          <a:ln w="95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F55776F-AA00-47A1-8091-FE16EDFEA1E7}"/>
              </a:ext>
            </a:extLst>
          </p:cNvPr>
          <p:cNvSpPr/>
          <p:nvPr/>
        </p:nvSpPr>
        <p:spPr>
          <a:xfrm>
            <a:off x="1766447" y="3100626"/>
            <a:ext cx="311466" cy="285537"/>
          </a:xfrm>
          <a:prstGeom prst="ellipse">
            <a:avLst/>
          </a:prstGeom>
          <a:noFill/>
          <a:ln w="95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0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01FC-75F8-46B8-92D1-25710CEB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Liquidity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68BB-3E7C-457E-A8BF-979BDDA94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important to understand that option market is not liquid by nature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choosing the strategy: pay attention to bid and ask spread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longer the duration of the option, the bigger the bid and ask spread (Not always, depends on demand more than DTE)</a:t>
            </a:r>
          </a:p>
          <a:p>
            <a:pPr marL="13970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D4C92-CA7B-45FF-AF94-ACF5E966E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86" y="2102461"/>
            <a:ext cx="5514109" cy="20519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EB196F-7FE4-4A4D-B57C-AACC67DE1F73}"/>
              </a:ext>
            </a:extLst>
          </p:cNvPr>
          <p:cNvCxnSpPr>
            <a:cxnSpLocks/>
          </p:cNvCxnSpPr>
          <p:nvPr/>
        </p:nvCxnSpPr>
        <p:spPr>
          <a:xfrm>
            <a:off x="3380510" y="4021023"/>
            <a:ext cx="1039090" cy="52831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642BC5F-405B-4CFC-81FD-7D77935B1316}"/>
              </a:ext>
            </a:extLst>
          </p:cNvPr>
          <p:cNvSpPr txBox="1"/>
          <p:nvPr/>
        </p:nvSpPr>
        <p:spPr>
          <a:xfrm>
            <a:off x="4557068" y="4287723"/>
            <a:ext cx="267392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lose $450 just to bid and ask spread!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370266-CC68-491D-9CB7-0362090BD9FB}"/>
              </a:ext>
            </a:extLst>
          </p:cNvPr>
          <p:cNvCxnSpPr>
            <a:cxnSpLocks/>
          </p:cNvCxnSpPr>
          <p:nvPr/>
        </p:nvCxnSpPr>
        <p:spPr>
          <a:xfrm flipH="1">
            <a:off x="1046018" y="2372332"/>
            <a:ext cx="1842651" cy="4389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6D82A9-823A-4D39-B267-8D3A93D09457}"/>
              </a:ext>
            </a:extLst>
          </p:cNvPr>
          <p:cNvSpPr txBox="1"/>
          <p:nvPr/>
        </p:nvSpPr>
        <p:spPr>
          <a:xfrm>
            <a:off x="446256" y="2904178"/>
            <a:ext cx="93519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+700 days</a:t>
            </a:r>
          </a:p>
        </p:txBody>
      </p:sp>
    </p:spTree>
    <p:extLst>
      <p:ext uri="{BB962C8B-B14F-4D97-AF65-F5344CB8AC3E}">
        <p14:creationId xmlns:p14="http://schemas.microsoft.com/office/powerpoint/2010/main" val="356564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A5C6-CC4D-4D2C-B20F-B57EBAB5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2AC6B-1BF3-4419-88E3-A1BA1C1E2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options : pricing, risk, and returns (review)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To use option as reliable strategies for hedging, income generating, and betting on and against volatility 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To add options as part of your active trading strategies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To add options as a powerful tool for your swing and longer-term strategies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1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EF19-6645-4210-BEDC-FF141F55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Open Interest and Volume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8E092-3CEF-4E74-AC18-DDACD553F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 and open interest are two key technical metrics that describe the liquidity and activity of options and future contracts</a:t>
            </a:r>
          </a:p>
          <a:p>
            <a:r>
              <a:rPr lang="en-C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 is an important measure of strength and interest in a particular trade.</a:t>
            </a:r>
          </a:p>
          <a:p>
            <a:r>
              <a:rPr lang="en-C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volume and open interest metrics provide information about the level of buying and selling underlying a potential price move.</a:t>
            </a:r>
          </a:p>
          <a:p>
            <a:r>
              <a:rPr lang="en-C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 reflects a running total throughout the trading day and open interest is updated just once per day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4DF109-42E2-924F-B264-C65DB29369ED}"/>
              </a:ext>
            </a:extLst>
          </p:cNvPr>
          <p:cNvGrpSpPr/>
          <p:nvPr/>
        </p:nvGrpSpPr>
        <p:grpSpPr>
          <a:xfrm>
            <a:off x="1969703" y="2749342"/>
            <a:ext cx="1396348" cy="907626"/>
            <a:chOff x="3494966" y="900"/>
            <a:chExt cx="1396348" cy="907626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0BCEEB5-B179-E24F-AC19-5AD9B6241A07}"/>
                </a:ext>
              </a:extLst>
            </p:cNvPr>
            <p:cNvSpPr/>
            <p:nvPr/>
          </p:nvSpPr>
          <p:spPr>
            <a:xfrm>
              <a:off x="3494966" y="900"/>
              <a:ext cx="1396348" cy="907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4AE1A245-ED32-8947-BF26-83FCB688CCB4}"/>
                </a:ext>
              </a:extLst>
            </p:cNvPr>
            <p:cNvSpPr txBox="1"/>
            <p:nvPr/>
          </p:nvSpPr>
          <p:spPr>
            <a:xfrm>
              <a:off x="3539273" y="45207"/>
              <a:ext cx="1307734" cy="819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Volume</a:t>
              </a:r>
              <a:endParaRPr lang="en-US" sz="22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8BB596-8290-7B4F-8577-EF0A771E2041}"/>
              </a:ext>
            </a:extLst>
          </p:cNvPr>
          <p:cNvGrpSpPr/>
          <p:nvPr/>
        </p:nvGrpSpPr>
        <p:grpSpPr>
          <a:xfrm>
            <a:off x="6126137" y="2749342"/>
            <a:ext cx="1396348" cy="907626"/>
            <a:chOff x="3494966" y="900"/>
            <a:chExt cx="1396348" cy="90762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349BEBE-1EEF-0B41-AEC7-403538943D57}"/>
                </a:ext>
              </a:extLst>
            </p:cNvPr>
            <p:cNvSpPr/>
            <p:nvPr/>
          </p:nvSpPr>
          <p:spPr>
            <a:xfrm>
              <a:off x="3494966" y="900"/>
              <a:ext cx="1396348" cy="907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3C8E74A5-9F30-6544-8F32-09209E4BBF79}"/>
                </a:ext>
              </a:extLst>
            </p:cNvPr>
            <p:cNvSpPr txBox="1"/>
            <p:nvPr/>
          </p:nvSpPr>
          <p:spPr>
            <a:xfrm>
              <a:off x="3539273" y="45207"/>
              <a:ext cx="1307734" cy="819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Open Interest</a:t>
              </a:r>
              <a:endParaRPr lang="en-US" sz="22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15C70-0AEE-4F49-B7A5-2FBC1AD360BA}"/>
              </a:ext>
            </a:extLst>
          </p:cNvPr>
          <p:cNvSpPr/>
          <p:nvPr/>
        </p:nvSpPr>
        <p:spPr>
          <a:xfrm>
            <a:off x="2014010" y="4145607"/>
            <a:ext cx="1649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 contracts traded in a given period</a:t>
            </a:r>
            <a:endParaRPr lang="en-U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7EB20-BF30-4E4C-9250-50B328453788}"/>
              </a:ext>
            </a:extLst>
          </p:cNvPr>
          <p:cNvSpPr/>
          <p:nvPr/>
        </p:nvSpPr>
        <p:spPr>
          <a:xfrm>
            <a:off x="6147005" y="4145606"/>
            <a:ext cx="185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contracts that are active or not settled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1A2E37D-B6E5-4D6F-99B2-195E37780589}"/>
              </a:ext>
            </a:extLst>
          </p:cNvPr>
          <p:cNvSpPr/>
          <p:nvPr/>
        </p:nvSpPr>
        <p:spPr>
          <a:xfrm rot="5400000">
            <a:off x="2496807" y="3717806"/>
            <a:ext cx="371061" cy="371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81C31B1-FEEA-4ABD-9F8B-8435FACD1104}"/>
              </a:ext>
            </a:extLst>
          </p:cNvPr>
          <p:cNvSpPr/>
          <p:nvPr/>
        </p:nvSpPr>
        <p:spPr>
          <a:xfrm rot="5400000">
            <a:off x="6701539" y="3715282"/>
            <a:ext cx="371061" cy="371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0A5A-2205-1F49-8AC3-5F4E0643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Impact on Volatility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C6DBB-57A2-F34E-B89A-2F887AC97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rise in the option price without a corresponding rise in the stock price results in an increase in an option contract's implied </a:t>
            </a:r>
            <a:r>
              <a:rPr lang="en-CA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volatility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the </a:t>
            </a:r>
            <a:r>
              <a:rPr lang="en-CA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exceeds the existing </a:t>
            </a:r>
            <a:r>
              <a:rPr lang="en-CA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</a:t>
            </a: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on a given day, it suggests that trading in that option was exceptionally high that day. </a:t>
            </a:r>
          </a:p>
          <a:p>
            <a:r>
              <a:rPr lang="en-CA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interest</a:t>
            </a:r>
            <a:r>
              <a:rPr lang="en-CA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 gives you key information regarding the liquidity of an option.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analyzing changes in </a:t>
            </a:r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</a:t>
            </a:r>
            <a:r>
              <a:rPr lang="en-CA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volume, volatility, and volatility skew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it is important to consider changes in open interest. </a:t>
            </a:r>
          </a:p>
          <a:p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large </a:t>
            </a:r>
            <a:r>
              <a:rPr lang="en-CA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en-CA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contracts does not necessarily mean there is an increase in interest regarding a stock. If fact, it may mean quite the opposite.</a:t>
            </a:r>
          </a:p>
          <a:p>
            <a:pPr marL="139700" indent="0">
              <a:buNone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35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B085-C720-4F27-BE36-05B07E83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Volatility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0D07BA-32CD-4B71-A14B-F2A13994418D}"/>
              </a:ext>
            </a:extLst>
          </p:cNvPr>
          <p:cNvGrpSpPr/>
          <p:nvPr/>
        </p:nvGrpSpPr>
        <p:grpSpPr>
          <a:xfrm>
            <a:off x="1990420" y="1070157"/>
            <a:ext cx="4651079" cy="3539355"/>
            <a:chOff x="2067020" y="1001557"/>
            <a:chExt cx="4651079" cy="35393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FA839F-9782-4EF6-AB59-0F21F2FCA13A}"/>
                </a:ext>
              </a:extLst>
            </p:cNvPr>
            <p:cNvSpPr/>
            <p:nvPr/>
          </p:nvSpPr>
          <p:spPr>
            <a:xfrm>
              <a:off x="2067020" y="1001557"/>
              <a:ext cx="1346799" cy="1346799"/>
            </a:xfrm>
            <a:custGeom>
              <a:avLst/>
              <a:gdLst>
                <a:gd name="connsiteX0" fmla="*/ 0 w 1346799"/>
                <a:gd name="connsiteY0" fmla="*/ 673400 h 1346799"/>
                <a:gd name="connsiteX1" fmla="*/ 673400 w 1346799"/>
                <a:gd name="connsiteY1" fmla="*/ 0 h 1346799"/>
                <a:gd name="connsiteX2" fmla="*/ 1346800 w 1346799"/>
                <a:gd name="connsiteY2" fmla="*/ 673400 h 1346799"/>
                <a:gd name="connsiteX3" fmla="*/ 673400 w 1346799"/>
                <a:gd name="connsiteY3" fmla="*/ 1346800 h 1346799"/>
                <a:gd name="connsiteX4" fmla="*/ 0 w 1346799"/>
                <a:gd name="connsiteY4" fmla="*/ 673400 h 134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799" h="1346799">
                  <a:moveTo>
                    <a:pt x="0" y="673400"/>
                  </a:moveTo>
                  <a:cubicBezTo>
                    <a:pt x="0" y="301491"/>
                    <a:pt x="301491" y="0"/>
                    <a:pt x="673400" y="0"/>
                  </a:cubicBezTo>
                  <a:cubicBezTo>
                    <a:pt x="1045309" y="0"/>
                    <a:pt x="1346800" y="301491"/>
                    <a:pt x="1346800" y="673400"/>
                  </a:cubicBezTo>
                  <a:cubicBezTo>
                    <a:pt x="1346800" y="1045309"/>
                    <a:pt x="1045309" y="1346800"/>
                    <a:pt x="673400" y="1346800"/>
                  </a:cubicBezTo>
                  <a:cubicBezTo>
                    <a:pt x="301491" y="1346800"/>
                    <a:pt x="0" y="1045309"/>
                    <a:pt x="0" y="6734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204" tIns="211204" rIns="211204" bIns="211204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Implied Volatility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A83907-EC82-437D-9D71-6B3059AB7CDC}"/>
                </a:ext>
              </a:extLst>
            </p:cNvPr>
            <p:cNvSpPr/>
            <p:nvPr/>
          </p:nvSpPr>
          <p:spPr>
            <a:xfrm>
              <a:off x="4001988" y="1195123"/>
              <a:ext cx="781143" cy="781143"/>
            </a:xfrm>
            <a:custGeom>
              <a:avLst/>
              <a:gdLst>
                <a:gd name="connsiteX0" fmla="*/ 103541 w 781143"/>
                <a:gd name="connsiteY0" fmla="*/ 298709 h 781143"/>
                <a:gd name="connsiteX1" fmla="*/ 298709 w 781143"/>
                <a:gd name="connsiteY1" fmla="*/ 298709 h 781143"/>
                <a:gd name="connsiteX2" fmla="*/ 298709 w 781143"/>
                <a:gd name="connsiteY2" fmla="*/ 103541 h 781143"/>
                <a:gd name="connsiteX3" fmla="*/ 482434 w 781143"/>
                <a:gd name="connsiteY3" fmla="*/ 103541 h 781143"/>
                <a:gd name="connsiteX4" fmla="*/ 482434 w 781143"/>
                <a:gd name="connsiteY4" fmla="*/ 298709 h 781143"/>
                <a:gd name="connsiteX5" fmla="*/ 677602 w 781143"/>
                <a:gd name="connsiteY5" fmla="*/ 298709 h 781143"/>
                <a:gd name="connsiteX6" fmla="*/ 677602 w 781143"/>
                <a:gd name="connsiteY6" fmla="*/ 482434 h 781143"/>
                <a:gd name="connsiteX7" fmla="*/ 482434 w 781143"/>
                <a:gd name="connsiteY7" fmla="*/ 482434 h 781143"/>
                <a:gd name="connsiteX8" fmla="*/ 482434 w 781143"/>
                <a:gd name="connsiteY8" fmla="*/ 677602 h 781143"/>
                <a:gd name="connsiteX9" fmla="*/ 298709 w 781143"/>
                <a:gd name="connsiteY9" fmla="*/ 677602 h 781143"/>
                <a:gd name="connsiteX10" fmla="*/ 298709 w 781143"/>
                <a:gd name="connsiteY10" fmla="*/ 482434 h 781143"/>
                <a:gd name="connsiteX11" fmla="*/ 103541 w 781143"/>
                <a:gd name="connsiteY11" fmla="*/ 482434 h 781143"/>
                <a:gd name="connsiteX12" fmla="*/ 103541 w 781143"/>
                <a:gd name="connsiteY12" fmla="*/ 298709 h 78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143" h="781143">
                  <a:moveTo>
                    <a:pt x="103541" y="298709"/>
                  </a:moveTo>
                  <a:lnTo>
                    <a:pt x="298709" y="298709"/>
                  </a:lnTo>
                  <a:lnTo>
                    <a:pt x="298709" y="103541"/>
                  </a:lnTo>
                  <a:lnTo>
                    <a:pt x="482434" y="103541"/>
                  </a:lnTo>
                  <a:lnTo>
                    <a:pt x="482434" y="298709"/>
                  </a:lnTo>
                  <a:lnTo>
                    <a:pt x="677602" y="298709"/>
                  </a:lnTo>
                  <a:lnTo>
                    <a:pt x="677602" y="482434"/>
                  </a:lnTo>
                  <a:lnTo>
                    <a:pt x="482434" y="482434"/>
                  </a:lnTo>
                  <a:lnTo>
                    <a:pt x="482434" y="677602"/>
                  </a:lnTo>
                  <a:lnTo>
                    <a:pt x="298709" y="677602"/>
                  </a:lnTo>
                  <a:lnTo>
                    <a:pt x="298709" y="482434"/>
                  </a:lnTo>
                  <a:lnTo>
                    <a:pt x="103541" y="482434"/>
                  </a:lnTo>
                  <a:lnTo>
                    <a:pt x="103541" y="29870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541" tIns="298709" rIns="103541" bIns="298709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28C50A-D940-4121-A7E3-0A3D6C3F0855}"/>
                </a:ext>
              </a:extLst>
            </p:cNvPr>
            <p:cNvSpPr/>
            <p:nvPr/>
          </p:nvSpPr>
          <p:spPr>
            <a:xfrm>
              <a:off x="5371300" y="1001557"/>
              <a:ext cx="1346799" cy="1346799"/>
            </a:xfrm>
            <a:custGeom>
              <a:avLst/>
              <a:gdLst>
                <a:gd name="connsiteX0" fmla="*/ 0 w 1346799"/>
                <a:gd name="connsiteY0" fmla="*/ 673400 h 1346799"/>
                <a:gd name="connsiteX1" fmla="*/ 673400 w 1346799"/>
                <a:gd name="connsiteY1" fmla="*/ 0 h 1346799"/>
                <a:gd name="connsiteX2" fmla="*/ 1346800 w 1346799"/>
                <a:gd name="connsiteY2" fmla="*/ 673400 h 1346799"/>
                <a:gd name="connsiteX3" fmla="*/ 673400 w 1346799"/>
                <a:gd name="connsiteY3" fmla="*/ 1346800 h 1346799"/>
                <a:gd name="connsiteX4" fmla="*/ 0 w 1346799"/>
                <a:gd name="connsiteY4" fmla="*/ 673400 h 134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799" h="1346799">
                  <a:moveTo>
                    <a:pt x="0" y="673400"/>
                  </a:moveTo>
                  <a:cubicBezTo>
                    <a:pt x="0" y="301491"/>
                    <a:pt x="301491" y="0"/>
                    <a:pt x="673400" y="0"/>
                  </a:cubicBezTo>
                  <a:cubicBezTo>
                    <a:pt x="1045309" y="0"/>
                    <a:pt x="1346800" y="301491"/>
                    <a:pt x="1346800" y="673400"/>
                  </a:cubicBezTo>
                  <a:cubicBezTo>
                    <a:pt x="1346800" y="1045309"/>
                    <a:pt x="1045309" y="1346800"/>
                    <a:pt x="673400" y="1346800"/>
                  </a:cubicBezTo>
                  <a:cubicBezTo>
                    <a:pt x="301491" y="1346800"/>
                    <a:pt x="0" y="1045309"/>
                    <a:pt x="0" y="6734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204" tIns="211204" rIns="211204" bIns="211204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Realized volatility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065515-6C7B-44B8-BB9F-9CECCD6D2ECE}"/>
                </a:ext>
              </a:extLst>
            </p:cNvPr>
            <p:cNvSpPr/>
            <p:nvPr/>
          </p:nvSpPr>
          <p:spPr>
            <a:xfrm rot="5400000">
              <a:off x="4114770" y="2332875"/>
              <a:ext cx="555578" cy="781142"/>
            </a:xfrm>
            <a:custGeom>
              <a:avLst/>
              <a:gdLst>
                <a:gd name="connsiteX0" fmla="*/ 0 w 428282"/>
                <a:gd name="connsiteY0" fmla="*/ 100202 h 501009"/>
                <a:gd name="connsiteX1" fmla="*/ 214141 w 428282"/>
                <a:gd name="connsiteY1" fmla="*/ 100202 h 501009"/>
                <a:gd name="connsiteX2" fmla="*/ 214141 w 428282"/>
                <a:gd name="connsiteY2" fmla="*/ 0 h 501009"/>
                <a:gd name="connsiteX3" fmla="*/ 428282 w 428282"/>
                <a:gd name="connsiteY3" fmla="*/ 250505 h 501009"/>
                <a:gd name="connsiteX4" fmla="*/ 214141 w 428282"/>
                <a:gd name="connsiteY4" fmla="*/ 501009 h 501009"/>
                <a:gd name="connsiteX5" fmla="*/ 214141 w 428282"/>
                <a:gd name="connsiteY5" fmla="*/ 400807 h 501009"/>
                <a:gd name="connsiteX6" fmla="*/ 0 w 428282"/>
                <a:gd name="connsiteY6" fmla="*/ 400807 h 501009"/>
                <a:gd name="connsiteX7" fmla="*/ 0 w 428282"/>
                <a:gd name="connsiteY7" fmla="*/ 100202 h 50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282" h="501009">
                  <a:moveTo>
                    <a:pt x="0" y="100202"/>
                  </a:moveTo>
                  <a:lnTo>
                    <a:pt x="214141" y="100202"/>
                  </a:lnTo>
                  <a:lnTo>
                    <a:pt x="214141" y="0"/>
                  </a:lnTo>
                  <a:lnTo>
                    <a:pt x="428282" y="250505"/>
                  </a:lnTo>
                  <a:lnTo>
                    <a:pt x="214141" y="501009"/>
                  </a:lnTo>
                  <a:lnTo>
                    <a:pt x="214141" y="400807"/>
                  </a:lnTo>
                  <a:lnTo>
                    <a:pt x="0" y="400807"/>
                  </a:lnTo>
                  <a:lnTo>
                    <a:pt x="0" y="10020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0202" rIns="128485" bIns="100202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F8D2C6-CEC4-443D-A8A3-EDDA984699F5}"/>
                </a:ext>
              </a:extLst>
            </p:cNvPr>
            <p:cNvSpPr/>
            <p:nvPr/>
          </p:nvSpPr>
          <p:spPr>
            <a:xfrm>
              <a:off x="3640853" y="3196744"/>
              <a:ext cx="1670134" cy="1344168"/>
            </a:xfrm>
            <a:custGeom>
              <a:avLst/>
              <a:gdLst>
                <a:gd name="connsiteX0" fmla="*/ 0 w 2693598"/>
                <a:gd name="connsiteY0" fmla="*/ 1346799 h 2693598"/>
                <a:gd name="connsiteX1" fmla="*/ 1346799 w 2693598"/>
                <a:gd name="connsiteY1" fmla="*/ 0 h 2693598"/>
                <a:gd name="connsiteX2" fmla="*/ 2693598 w 2693598"/>
                <a:gd name="connsiteY2" fmla="*/ 1346799 h 2693598"/>
                <a:gd name="connsiteX3" fmla="*/ 1346799 w 2693598"/>
                <a:gd name="connsiteY3" fmla="*/ 2693598 h 2693598"/>
                <a:gd name="connsiteX4" fmla="*/ 0 w 2693598"/>
                <a:gd name="connsiteY4" fmla="*/ 1346799 h 269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598" h="2693598">
                  <a:moveTo>
                    <a:pt x="0" y="1346799"/>
                  </a:moveTo>
                  <a:cubicBezTo>
                    <a:pt x="0" y="602982"/>
                    <a:pt x="602982" y="0"/>
                    <a:pt x="1346799" y="0"/>
                  </a:cubicBezTo>
                  <a:cubicBezTo>
                    <a:pt x="2090616" y="0"/>
                    <a:pt x="2693598" y="602982"/>
                    <a:pt x="2693598" y="1346799"/>
                  </a:cubicBezTo>
                  <a:cubicBezTo>
                    <a:pt x="2693598" y="2090616"/>
                    <a:pt x="2090616" y="2693598"/>
                    <a:pt x="1346799" y="2693598"/>
                  </a:cubicBezTo>
                  <a:cubicBezTo>
                    <a:pt x="602982" y="2693598"/>
                    <a:pt x="0" y="2090616"/>
                    <a:pt x="0" y="134679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2728" tIns="442728" rIns="442728" bIns="442728" numCol="1" spcCol="1270" anchor="ctr" anchorCtr="0">
              <a:noAutofit/>
            </a:bodyPr>
            <a:lstStyle/>
            <a:p>
              <a:pPr marL="0" marR="0" lvl="0" indent="0" algn="ctr" defTabSz="1689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Volatility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56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1715-9941-4B92-A97D-5CBD03E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Volatility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AA3E8-BF3A-4988-AFAD-BC6683C57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two options: choosing $200 or choosing $150 with 50% probability or $300 with 50% probability </a:t>
            </a:r>
          </a:p>
          <a:p>
            <a:endParaRPr lang="en-US" dirty="0"/>
          </a:p>
          <a:p>
            <a:r>
              <a:rPr lang="en-US" dirty="0"/>
              <a:t>If you are a </a:t>
            </a:r>
            <a:r>
              <a:rPr lang="en-US" b="1" dirty="0">
                <a:solidFill>
                  <a:schemeClr val="accent1"/>
                </a:solidFill>
              </a:rPr>
              <a:t>risk neutral</a:t>
            </a:r>
            <a:r>
              <a:rPr lang="en-US" dirty="0"/>
              <a:t> individual, which we assume most traders are, you should choose option 2.</a:t>
            </a:r>
          </a:p>
          <a:p>
            <a:endParaRPr lang="en-US" dirty="0"/>
          </a:p>
          <a:p>
            <a:pPr marL="139700" indent="0">
              <a:buNone/>
            </a:pPr>
            <a:r>
              <a:rPr lang="en-US" dirty="0"/>
              <a:t>    </a:t>
            </a:r>
          </a:p>
          <a:p>
            <a:pPr marL="139700" indent="0">
              <a:buNone/>
            </a:pPr>
            <a:r>
              <a:rPr lang="en-US" dirty="0"/>
              <a:t>       Option 1: $200                                                                               option 2: $150+  $75 = $225 </a:t>
            </a:r>
          </a:p>
        </p:txBody>
      </p:sp>
      <p:pic>
        <p:nvPicPr>
          <p:cNvPr id="5" name="Graphic 4" descr="Badge Tick with solid fill">
            <a:extLst>
              <a:ext uri="{FF2B5EF4-FFF2-40B4-BE49-F238E27FC236}">
                <a16:creationId xmlns:a16="http://schemas.microsoft.com/office/drawing/2014/main" id="{85A568C8-DC43-437B-A080-9CC85CEAB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0" y="2980586"/>
            <a:ext cx="370800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F8D9-8260-4700-806E-78D4FB01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Volatility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8D5CE-89B7-476F-9B74-F5D7CA3B6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09" y="940211"/>
            <a:ext cx="8513100" cy="3694200"/>
          </a:xfrm>
        </p:spPr>
        <p:txBody>
          <a:bodyPr/>
          <a:lstStyle/>
          <a:p>
            <a:r>
              <a:rPr lang="en-US" dirty="0"/>
              <a:t>Now imagine the following scenario: </a:t>
            </a:r>
          </a:p>
          <a:p>
            <a:r>
              <a:rPr lang="en-US" dirty="0"/>
              <a:t>Option A: $30 guaranteed Option B: $90 with 25% probability or $10 with 75 probability?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39700" indent="0">
              <a:buNone/>
            </a:pPr>
            <a:endParaRPr lang="en-US" dirty="0"/>
          </a:p>
          <a:p>
            <a:endParaRPr lang="en-US" dirty="0"/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You have two outcomes: both pay out are the same</a:t>
            </a:r>
          </a:p>
          <a:p>
            <a:r>
              <a:rPr lang="en-US" dirty="0"/>
              <a:t>So should a </a:t>
            </a:r>
            <a:r>
              <a:rPr lang="en-US" b="1" dirty="0">
                <a:solidFill>
                  <a:schemeClr val="accent1"/>
                </a:solidFill>
              </a:rPr>
              <a:t>risk neutral </a:t>
            </a:r>
            <a:r>
              <a:rPr lang="en-US" dirty="0"/>
              <a:t>individual be indifferent? Wrong!</a:t>
            </a:r>
          </a:p>
          <a:p>
            <a:r>
              <a:rPr lang="en-US" dirty="0"/>
              <a:t>Here is where volatility comes into play? </a:t>
            </a:r>
          </a:p>
        </p:txBody>
      </p:sp>
      <p:pic>
        <p:nvPicPr>
          <p:cNvPr id="5" name="Graphic 4" descr="Gambling Chips outline">
            <a:extLst>
              <a:ext uri="{FF2B5EF4-FFF2-40B4-BE49-F238E27FC236}">
                <a16:creationId xmlns:a16="http://schemas.microsoft.com/office/drawing/2014/main" id="{F4849E91-434C-4268-82FF-C035B4A92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805" y="2111192"/>
            <a:ext cx="914400" cy="914400"/>
          </a:xfrm>
          <a:prstGeom prst="rect">
            <a:avLst/>
          </a:prstGeom>
        </p:spPr>
      </p:pic>
      <p:pic>
        <p:nvPicPr>
          <p:cNvPr id="7" name="Graphic 6" descr="Gambling Chips with solid fill">
            <a:extLst>
              <a:ext uri="{FF2B5EF4-FFF2-40B4-BE49-F238E27FC236}">
                <a16:creationId xmlns:a16="http://schemas.microsoft.com/office/drawing/2014/main" id="{F064196C-9DDB-4750-8472-352541318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4001" y="211455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529C1B-2EE4-46BB-B708-6D5D7D15338B}"/>
              </a:ext>
            </a:extLst>
          </p:cNvPr>
          <p:cNvSpPr txBox="1"/>
          <p:nvPr/>
        </p:nvSpPr>
        <p:spPr>
          <a:xfrm>
            <a:off x="1047599" y="1806773"/>
            <a:ext cx="22824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Option 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F01DA-FC6B-49B5-A1CE-15E41B9E58E4}"/>
              </a:ext>
            </a:extLst>
          </p:cNvPr>
          <p:cNvSpPr txBox="1"/>
          <p:nvPr/>
        </p:nvSpPr>
        <p:spPr>
          <a:xfrm>
            <a:off x="5814001" y="1806773"/>
            <a:ext cx="22824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Option B </a:t>
            </a:r>
          </a:p>
        </p:txBody>
      </p:sp>
      <p:pic>
        <p:nvPicPr>
          <p:cNvPr id="10" name="Graphic 9" descr="Gambling Chips with solid fill">
            <a:extLst>
              <a:ext uri="{FF2B5EF4-FFF2-40B4-BE49-F238E27FC236}">
                <a16:creationId xmlns:a16="http://schemas.microsoft.com/office/drawing/2014/main" id="{BD8A903F-66AA-4D90-85D3-B31CB30DB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9955" y="211455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79EAFF-2297-480C-A21F-12A9B3D309B0}"/>
              </a:ext>
            </a:extLst>
          </p:cNvPr>
          <p:cNvSpPr txBox="1"/>
          <p:nvPr/>
        </p:nvSpPr>
        <p:spPr>
          <a:xfrm>
            <a:off x="1871605" y="2414503"/>
            <a:ext cx="5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$30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C4BA0A-9B2B-4FBF-B291-15C1C6F98F65}"/>
              </a:ext>
            </a:extLst>
          </p:cNvPr>
          <p:cNvSpPr txBox="1"/>
          <p:nvPr/>
        </p:nvSpPr>
        <p:spPr>
          <a:xfrm>
            <a:off x="6013801" y="2417861"/>
            <a:ext cx="5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$90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5E2D8C-3F44-43DB-9AA5-7EEA7BE769E9}"/>
              </a:ext>
            </a:extLst>
          </p:cNvPr>
          <p:cNvSpPr txBox="1"/>
          <p:nvPr/>
        </p:nvSpPr>
        <p:spPr>
          <a:xfrm>
            <a:off x="7516801" y="2417860"/>
            <a:ext cx="5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F7F7F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$10</a:t>
            </a:r>
          </a:p>
        </p:txBody>
      </p:sp>
    </p:spTree>
    <p:extLst>
      <p:ext uri="{BB962C8B-B14F-4D97-AF65-F5344CB8AC3E}">
        <p14:creationId xmlns:p14="http://schemas.microsoft.com/office/powerpoint/2010/main" val="556564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31EB-6701-4347-BABE-9E7F22D8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Volatility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AF4CC-C1E3-4348-AC15-820B9049D063}"/>
              </a:ext>
            </a:extLst>
          </p:cNvPr>
          <p:cNvSpPr txBox="1"/>
          <p:nvPr/>
        </p:nvSpPr>
        <p:spPr>
          <a:xfrm>
            <a:off x="324000" y="907200"/>
            <a:ext cx="82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Random draw shows the following result after 30 times play: as you can see while expected pay off was the same, the outcome is different.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408DB7-8C68-45AD-A3C9-84D5D6859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0" y="1430419"/>
            <a:ext cx="7459200" cy="32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4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89F1-0756-4FAC-8A77-3B873472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Makers of the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2A9E6-8021-47F9-AF67-F34729AE6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use options most often than not you are betting on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stock, using option for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leverage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 your downside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contrast Market Makers are betting on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Realized volatility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a stock over a specified time period until the contract expires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makers trade the underlying stock to hedge their delta</a:t>
            </a:r>
          </a:p>
        </p:txBody>
      </p:sp>
    </p:spTree>
    <p:extLst>
      <p:ext uri="{BB962C8B-B14F-4D97-AF65-F5344CB8AC3E}">
        <p14:creationId xmlns:p14="http://schemas.microsoft.com/office/powerpoint/2010/main" val="406357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1958-9FA7-4054-B4A8-AFCABBD7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Outline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54B05D-C47B-4E16-A2D0-09988BC0717E}"/>
              </a:ext>
            </a:extLst>
          </p:cNvPr>
          <p:cNvGrpSpPr/>
          <p:nvPr/>
        </p:nvGrpSpPr>
        <p:grpSpPr>
          <a:xfrm>
            <a:off x="3692158" y="901198"/>
            <a:ext cx="4618124" cy="3912762"/>
            <a:chOff x="2542434" y="901198"/>
            <a:chExt cx="3995847" cy="391276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B99E04-9080-4D7A-A591-C2733BC0B935}"/>
                </a:ext>
              </a:extLst>
            </p:cNvPr>
            <p:cNvSpPr/>
            <p:nvPr/>
          </p:nvSpPr>
          <p:spPr>
            <a:xfrm>
              <a:off x="2542434" y="962554"/>
              <a:ext cx="459726" cy="464427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2EF877-2BA7-45B8-8338-96AD208A35AD}"/>
                </a:ext>
              </a:extLst>
            </p:cNvPr>
            <p:cNvSpPr/>
            <p:nvPr/>
          </p:nvSpPr>
          <p:spPr>
            <a:xfrm>
              <a:off x="3604758" y="90119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</a:t>
              </a: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asics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99BF79-AB17-42CC-A312-2538E80B5979}"/>
                </a:ext>
              </a:extLst>
            </p:cNvPr>
            <p:cNvSpPr/>
            <p:nvPr/>
          </p:nvSpPr>
          <p:spPr>
            <a:xfrm>
              <a:off x="2542434" y="1540699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B4B794-B85B-4182-9253-8FC005FA9487}"/>
                </a:ext>
              </a:extLst>
            </p:cNvPr>
            <p:cNvSpPr/>
            <p:nvPr/>
          </p:nvSpPr>
          <p:spPr>
            <a:xfrm>
              <a:off x="3604757" y="143100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Income Generation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A287A5-0CF6-4968-B56D-2E6D871DA9E1}"/>
                </a:ext>
              </a:extLst>
            </p:cNvPr>
            <p:cNvSpPr/>
            <p:nvPr/>
          </p:nvSpPr>
          <p:spPr>
            <a:xfrm>
              <a:off x="2549158" y="2090927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1FB25-AE67-4543-A10F-6E5F9E7608E2}"/>
                </a:ext>
              </a:extLst>
            </p:cNvPr>
            <p:cNvSpPr/>
            <p:nvPr/>
          </p:nvSpPr>
          <p:spPr>
            <a:xfrm>
              <a:off x="3604757" y="205636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as a Hedging </a:t>
              </a: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trategy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AFAEFA-AED9-4FC2-9562-F111C9FC86BD}"/>
                </a:ext>
              </a:extLst>
            </p:cNvPr>
            <p:cNvSpPr/>
            <p:nvPr/>
          </p:nvSpPr>
          <p:spPr>
            <a:xfrm>
              <a:off x="2542434" y="2643448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072D2D-AFB7-4C0F-9999-6F3129053F88}"/>
                </a:ext>
              </a:extLst>
            </p:cNvPr>
            <p:cNvSpPr/>
            <p:nvPr/>
          </p:nvSpPr>
          <p:spPr>
            <a:xfrm>
              <a:off x="3604756" y="2582666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Directional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7967C3-F44D-4C55-AF40-DFD930362BF1}"/>
                </a:ext>
              </a:extLst>
            </p:cNvPr>
            <p:cNvSpPr/>
            <p:nvPr/>
          </p:nvSpPr>
          <p:spPr>
            <a:xfrm>
              <a:off x="2549158" y="3168657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99B264-E025-4C02-8914-5AC790C0A782}"/>
                </a:ext>
              </a:extLst>
            </p:cNvPr>
            <p:cNvSpPr/>
            <p:nvPr/>
          </p:nvSpPr>
          <p:spPr>
            <a:xfrm>
              <a:off x="3604756" y="309778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Range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2A512C-F20F-4B3D-92C9-31D8A014BA62}"/>
                </a:ext>
              </a:extLst>
            </p:cNvPr>
            <p:cNvSpPr/>
            <p:nvPr/>
          </p:nvSpPr>
          <p:spPr>
            <a:xfrm>
              <a:off x="2549158" y="3721178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0E67AB-E335-4B6C-AEB0-DB6FC863AECA}"/>
                </a:ext>
              </a:extLst>
            </p:cNvPr>
            <p:cNvSpPr/>
            <p:nvPr/>
          </p:nvSpPr>
          <p:spPr>
            <a:xfrm>
              <a:off x="3604756" y="365618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Day Trading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45C937-CBBF-4CA7-AA93-A59D5C664919}"/>
                </a:ext>
              </a:extLst>
            </p:cNvPr>
            <p:cNvSpPr/>
            <p:nvPr/>
          </p:nvSpPr>
          <p:spPr>
            <a:xfrm>
              <a:off x="2549158" y="4306833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2A69FC-26DC-49C8-8A6B-61742F0EB0E0}"/>
                </a:ext>
              </a:extLst>
            </p:cNvPr>
            <p:cNvSpPr/>
            <p:nvPr/>
          </p:nvSpPr>
          <p:spPr>
            <a:xfrm>
              <a:off x="3604756" y="426413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Psychology and Idea </a:t>
              </a:r>
              <a:r>
                <a:rPr lang="en-US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</a:t>
              </a: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eneration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0EC0BB-2AF2-4835-AFC7-922F14E75249}"/>
              </a:ext>
            </a:extLst>
          </p:cNvPr>
          <p:cNvSpPr txBox="1"/>
          <p:nvPr/>
        </p:nvSpPr>
        <p:spPr>
          <a:xfrm>
            <a:off x="1627093" y="1040880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48B3D-B715-4BA2-BD56-215786D319F0}"/>
              </a:ext>
            </a:extLst>
          </p:cNvPr>
          <p:cNvSpPr txBox="1"/>
          <p:nvPr/>
        </p:nvSpPr>
        <p:spPr>
          <a:xfrm>
            <a:off x="1627093" y="1600223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5AE55-87AE-4B35-98F7-E7BD93AC7776}"/>
              </a:ext>
            </a:extLst>
          </p:cNvPr>
          <p:cNvSpPr txBox="1"/>
          <p:nvPr/>
        </p:nvSpPr>
        <p:spPr>
          <a:xfrm>
            <a:off x="1627093" y="21424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5F6E4-5933-4F66-A051-6C8A1F0AAD7D}"/>
              </a:ext>
            </a:extLst>
          </p:cNvPr>
          <p:cNvSpPr txBox="1"/>
          <p:nvPr/>
        </p:nvSpPr>
        <p:spPr>
          <a:xfrm>
            <a:off x="1627093" y="272860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585D3-C598-4B53-92C8-9E645E87C26F}"/>
              </a:ext>
            </a:extLst>
          </p:cNvPr>
          <p:cNvSpPr txBox="1"/>
          <p:nvPr/>
        </p:nvSpPr>
        <p:spPr>
          <a:xfrm>
            <a:off x="1627093" y="330838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113C6-F409-4D8C-B520-F4412573E608}"/>
              </a:ext>
            </a:extLst>
          </p:cNvPr>
          <p:cNvSpPr txBox="1"/>
          <p:nvPr/>
        </p:nvSpPr>
        <p:spPr>
          <a:xfrm>
            <a:off x="1627093" y="386358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608F7-FC44-4BEE-9540-0F937252B777}"/>
              </a:ext>
            </a:extLst>
          </p:cNvPr>
          <p:cNvSpPr txBox="1"/>
          <p:nvPr/>
        </p:nvSpPr>
        <p:spPr>
          <a:xfrm>
            <a:off x="1627093" y="44187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7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636B4C-221B-4C20-8AEE-A698D242211C}"/>
              </a:ext>
            </a:extLst>
          </p:cNvPr>
          <p:cNvSpPr/>
          <p:nvPr/>
        </p:nvSpPr>
        <p:spPr>
          <a:xfrm>
            <a:off x="2766848" y="1054328"/>
            <a:ext cx="629914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29EDDA6-8301-41EB-ADD4-D9D3E8F4B69B}"/>
              </a:ext>
            </a:extLst>
          </p:cNvPr>
          <p:cNvSpPr/>
          <p:nvPr/>
        </p:nvSpPr>
        <p:spPr>
          <a:xfrm>
            <a:off x="2766847" y="162472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13821F-9B92-4F5D-97D2-B64520B16854}"/>
              </a:ext>
            </a:extLst>
          </p:cNvPr>
          <p:cNvSpPr/>
          <p:nvPr/>
        </p:nvSpPr>
        <p:spPr>
          <a:xfrm>
            <a:off x="2755499" y="21704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D0F8BB9-8D14-45BB-ABD9-D8D26E9A7F29}"/>
              </a:ext>
            </a:extLst>
          </p:cNvPr>
          <p:cNvSpPr/>
          <p:nvPr/>
        </p:nvSpPr>
        <p:spPr>
          <a:xfrm>
            <a:off x="2755499" y="272860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A4E5A14-2431-4ACC-8B47-A17BF2491797}"/>
              </a:ext>
            </a:extLst>
          </p:cNvPr>
          <p:cNvSpPr/>
          <p:nvPr/>
        </p:nvSpPr>
        <p:spPr>
          <a:xfrm>
            <a:off x="2735803" y="3319301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D66A420-93AE-4BA2-8BA1-FEF25038C8A7}"/>
              </a:ext>
            </a:extLst>
          </p:cNvPr>
          <p:cNvSpPr/>
          <p:nvPr/>
        </p:nvSpPr>
        <p:spPr>
          <a:xfrm>
            <a:off x="2735803" y="385580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A166259-AB1E-4684-940B-25B9E21EE39C}"/>
              </a:ext>
            </a:extLst>
          </p:cNvPr>
          <p:cNvSpPr/>
          <p:nvPr/>
        </p:nvSpPr>
        <p:spPr>
          <a:xfrm>
            <a:off x="2735803" y="43851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E323B9-022C-4019-84DD-F5EEE68B7608}"/>
              </a:ext>
            </a:extLst>
          </p:cNvPr>
          <p:cNvSpPr/>
          <p:nvPr/>
        </p:nvSpPr>
        <p:spPr>
          <a:xfrm>
            <a:off x="336176" y="956158"/>
            <a:ext cx="8249771" cy="460368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1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28AA-6776-48B3-9C7D-69625DF8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Included in This Course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E8A9397-68BD-480F-B69F-29A70F9C4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23" y="1111564"/>
            <a:ext cx="1004807" cy="11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B15D8C0-F92F-4C38-A616-36FCC985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92" y="1299659"/>
            <a:ext cx="845684" cy="10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werpoint icon PNG, ICO or ICNS | Free vector icons">
            <a:extLst>
              <a:ext uri="{FF2B5EF4-FFF2-40B4-BE49-F238E27FC236}">
                <a16:creationId xmlns:a16="http://schemas.microsoft.com/office/drawing/2014/main" id="{E3EF4CDE-CA11-4555-85D5-DA7B2F98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6" y="1146005"/>
            <a:ext cx="1192326" cy="11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2B0A09D-2072-470B-8397-98DE6D429125}"/>
              </a:ext>
            </a:extLst>
          </p:cNvPr>
          <p:cNvSpPr/>
          <p:nvPr/>
        </p:nvSpPr>
        <p:spPr>
          <a:xfrm>
            <a:off x="1170459" y="2501328"/>
            <a:ext cx="717981" cy="624900"/>
          </a:xfrm>
          <a:prstGeom prst="down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396FF44-A2CE-4739-8760-F0F0E292D6B8}"/>
              </a:ext>
            </a:extLst>
          </p:cNvPr>
          <p:cNvSpPr/>
          <p:nvPr/>
        </p:nvSpPr>
        <p:spPr>
          <a:xfrm>
            <a:off x="3913844" y="2605970"/>
            <a:ext cx="717981" cy="624900"/>
          </a:xfrm>
          <a:prstGeom prst="down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1D9E5-A37C-4C9E-A9E6-6CA22C09522B}"/>
              </a:ext>
            </a:extLst>
          </p:cNvPr>
          <p:cNvSpPr/>
          <p:nvPr/>
        </p:nvSpPr>
        <p:spPr>
          <a:xfrm>
            <a:off x="403014" y="3388310"/>
            <a:ext cx="2252870" cy="936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Classes with examples and explanation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723AE4-07F0-48C9-93C0-3DFDE87C3051}"/>
              </a:ext>
            </a:extLst>
          </p:cNvPr>
          <p:cNvSpPr/>
          <p:nvPr/>
        </p:nvSpPr>
        <p:spPr>
          <a:xfrm>
            <a:off x="3259042" y="3388310"/>
            <a:ext cx="2252870" cy="936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of all strategies with examples and pros and cons </a:t>
            </a:r>
          </a:p>
          <a:p>
            <a:pPr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152EC9-1768-4943-BF8D-58DB6D17EFCC}"/>
              </a:ext>
            </a:extLst>
          </p:cNvPr>
          <p:cNvSpPr/>
          <p:nvPr/>
        </p:nvSpPr>
        <p:spPr>
          <a:xfrm>
            <a:off x="6167895" y="3388310"/>
            <a:ext cx="2252870" cy="936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xls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 to calculate implied volatility, and probability lab  </a:t>
            </a:r>
          </a:p>
          <a:p>
            <a:pPr algn="ctr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E4831AA-BB4F-4525-8B58-27A53CE74347}"/>
              </a:ext>
            </a:extLst>
          </p:cNvPr>
          <p:cNvSpPr/>
          <p:nvPr/>
        </p:nvSpPr>
        <p:spPr>
          <a:xfrm>
            <a:off x="6935340" y="2501328"/>
            <a:ext cx="717981" cy="624900"/>
          </a:xfrm>
          <a:prstGeom prst="down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697D-BC6B-4EC5-B370-6ED35964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Options?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02C91-2C4A-4D0C-AAEB-8BB83A98F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380" y="924281"/>
            <a:ext cx="7229060" cy="377280"/>
          </a:xfrm>
          <a:noFill/>
        </p:spPr>
        <p:txBody>
          <a:bodyPr>
            <a:noAutofit/>
          </a:bodyPr>
          <a:lstStyle/>
          <a:p>
            <a:pPr marL="139700" indent="0" algn="ctr">
              <a:buNone/>
            </a:pPr>
            <a:r>
              <a:rPr lang="en-US" sz="1200" b="1" dirty="0">
                <a:solidFill>
                  <a:schemeClr val="tx1"/>
                </a:solidFill>
              </a:rPr>
              <a:t>Useful strategy for any cycle of the market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120774-3497-43BF-BB61-4BF0112DB302}"/>
              </a:ext>
            </a:extLst>
          </p:cNvPr>
          <p:cNvGrpSpPr/>
          <p:nvPr/>
        </p:nvGrpSpPr>
        <p:grpSpPr>
          <a:xfrm>
            <a:off x="899679" y="1187825"/>
            <a:ext cx="7624487" cy="3469342"/>
            <a:chOff x="858401" y="2593634"/>
            <a:chExt cx="1528299" cy="185421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5CDDBF3-C5D5-4A05-941C-C4FCBD98A7E3}"/>
                </a:ext>
              </a:extLst>
            </p:cNvPr>
            <p:cNvCxnSpPr>
              <a:cxnSpLocks/>
            </p:cNvCxnSpPr>
            <p:nvPr/>
          </p:nvCxnSpPr>
          <p:spPr>
            <a:xfrm>
              <a:off x="858401" y="4438385"/>
              <a:ext cx="1528299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8964081-638F-4A0A-A8ED-B6495EBC9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593634"/>
              <a:ext cx="0" cy="18542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CD4479-8B32-4385-A29D-0D397548F36A}"/>
              </a:ext>
            </a:extLst>
          </p:cNvPr>
          <p:cNvSpPr txBox="1"/>
          <p:nvPr/>
        </p:nvSpPr>
        <p:spPr>
          <a:xfrm>
            <a:off x="8093912" y="4252317"/>
            <a:ext cx="611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59AA4-8529-49EF-9259-73DE1FD37E7E}"/>
              </a:ext>
            </a:extLst>
          </p:cNvPr>
          <p:cNvSpPr txBox="1"/>
          <p:nvPr/>
        </p:nvSpPr>
        <p:spPr>
          <a:xfrm>
            <a:off x="294570" y="1047237"/>
            <a:ext cx="625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6DB64-FC67-4ACD-9A92-5DE2FCEA731E}"/>
              </a:ext>
            </a:extLst>
          </p:cNvPr>
          <p:cNvSpPr txBox="1"/>
          <p:nvPr/>
        </p:nvSpPr>
        <p:spPr>
          <a:xfrm>
            <a:off x="261661" y="2708656"/>
            <a:ext cx="760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IPO Price: $30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5A4E7C-E642-40CC-AC65-7AB299CDEE1F}"/>
              </a:ext>
            </a:extLst>
          </p:cNvPr>
          <p:cNvSpPr/>
          <p:nvPr/>
        </p:nvSpPr>
        <p:spPr>
          <a:xfrm>
            <a:off x="5442018" y="1723208"/>
            <a:ext cx="1385045" cy="49331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7DF79B-4411-4E37-884D-C3AA3B662D3B}"/>
              </a:ext>
            </a:extLst>
          </p:cNvPr>
          <p:cNvSpPr/>
          <p:nvPr/>
        </p:nvSpPr>
        <p:spPr>
          <a:xfrm>
            <a:off x="2559050" y="2835086"/>
            <a:ext cx="1385045" cy="32165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2DE8B-ED7A-438A-9607-4A8A03FA327F}"/>
              </a:ext>
            </a:extLst>
          </p:cNvPr>
          <p:cNvSpPr/>
          <p:nvPr/>
        </p:nvSpPr>
        <p:spPr>
          <a:xfrm rot="19329603">
            <a:off x="3912348" y="2305112"/>
            <a:ext cx="1385045" cy="18424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8A4E11-52DD-403E-883D-3B2C53996EB5}"/>
              </a:ext>
            </a:extLst>
          </p:cNvPr>
          <p:cNvSpPr/>
          <p:nvPr/>
        </p:nvSpPr>
        <p:spPr>
          <a:xfrm rot="2082467">
            <a:off x="6850539" y="2480872"/>
            <a:ext cx="1808465" cy="18424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3F7C75-3E44-4B33-B1A8-1FF0F001C17D}"/>
              </a:ext>
            </a:extLst>
          </p:cNvPr>
          <p:cNvSpPr/>
          <p:nvPr/>
        </p:nvSpPr>
        <p:spPr>
          <a:xfrm>
            <a:off x="940030" y="1709365"/>
            <a:ext cx="7691714" cy="1504700"/>
          </a:xfrm>
          <a:custGeom>
            <a:avLst/>
            <a:gdLst>
              <a:gd name="connsiteX0" fmla="*/ 0 w 7631206"/>
              <a:gd name="connsiteY0" fmla="*/ 1024867 h 1375864"/>
              <a:gd name="connsiteX1" fmla="*/ 410135 w 7631206"/>
              <a:gd name="connsiteY1" fmla="*/ 204597 h 1375864"/>
              <a:gd name="connsiteX2" fmla="*/ 551329 w 7631206"/>
              <a:gd name="connsiteY2" fmla="*/ 244938 h 1375864"/>
              <a:gd name="connsiteX3" fmla="*/ 712694 w 7631206"/>
              <a:gd name="connsiteY3" fmla="*/ 110467 h 1375864"/>
              <a:gd name="connsiteX4" fmla="*/ 853888 w 7631206"/>
              <a:gd name="connsiteY4" fmla="*/ 49956 h 1375864"/>
              <a:gd name="connsiteX5" fmla="*/ 900953 w 7631206"/>
              <a:gd name="connsiteY5" fmla="*/ 204597 h 1375864"/>
              <a:gd name="connsiteX6" fmla="*/ 1082488 w 7631206"/>
              <a:gd name="connsiteY6" fmla="*/ 507156 h 1375864"/>
              <a:gd name="connsiteX7" fmla="*/ 1304365 w 7631206"/>
              <a:gd name="connsiteY7" fmla="*/ 466814 h 1375864"/>
              <a:gd name="connsiteX8" fmla="*/ 1284194 w 7631206"/>
              <a:gd name="connsiteY8" fmla="*/ 762650 h 1375864"/>
              <a:gd name="connsiteX9" fmla="*/ 1411941 w 7631206"/>
              <a:gd name="connsiteY9" fmla="*/ 796267 h 1375864"/>
              <a:gd name="connsiteX10" fmla="*/ 1512794 w 7631206"/>
              <a:gd name="connsiteY10" fmla="*/ 1051761 h 1375864"/>
              <a:gd name="connsiteX11" fmla="*/ 1566582 w 7631206"/>
              <a:gd name="connsiteY11" fmla="*/ 1233297 h 1375864"/>
              <a:gd name="connsiteX12" fmla="*/ 1694329 w 7631206"/>
              <a:gd name="connsiteY12" fmla="*/ 1361044 h 1375864"/>
              <a:gd name="connsiteX13" fmla="*/ 1727947 w 7631206"/>
              <a:gd name="connsiteY13" fmla="*/ 1192956 h 1375864"/>
              <a:gd name="connsiteX14" fmla="*/ 1909482 w 7631206"/>
              <a:gd name="connsiteY14" fmla="*/ 1354320 h 1375864"/>
              <a:gd name="connsiteX15" fmla="*/ 1996888 w 7631206"/>
              <a:gd name="connsiteY15" fmla="*/ 1186232 h 1375864"/>
              <a:gd name="connsiteX16" fmla="*/ 2111188 w 7631206"/>
              <a:gd name="connsiteY16" fmla="*/ 1078656 h 1375864"/>
              <a:gd name="connsiteX17" fmla="*/ 2158253 w 7631206"/>
              <a:gd name="connsiteY17" fmla="*/ 1118997 h 1375864"/>
              <a:gd name="connsiteX18" fmla="*/ 2238935 w 7631206"/>
              <a:gd name="connsiteY18" fmla="*/ 1132444 h 1375864"/>
              <a:gd name="connsiteX19" fmla="*/ 2306171 w 7631206"/>
              <a:gd name="connsiteY19" fmla="*/ 1260191 h 1375864"/>
              <a:gd name="connsiteX20" fmla="*/ 2447365 w 7631206"/>
              <a:gd name="connsiteY20" fmla="*/ 1334150 h 1375864"/>
              <a:gd name="connsiteX21" fmla="*/ 2480982 w 7631206"/>
              <a:gd name="connsiteY21" fmla="*/ 910567 h 1375864"/>
              <a:gd name="connsiteX22" fmla="*/ 2561665 w 7631206"/>
              <a:gd name="connsiteY22" fmla="*/ 1226573 h 1375864"/>
              <a:gd name="connsiteX23" fmla="*/ 2662518 w 7631206"/>
              <a:gd name="connsiteY23" fmla="*/ 1340873 h 1375864"/>
              <a:gd name="connsiteX24" fmla="*/ 2702859 w 7631206"/>
              <a:gd name="connsiteY24" fmla="*/ 897120 h 1375864"/>
              <a:gd name="connsiteX25" fmla="*/ 2756647 w 7631206"/>
              <a:gd name="connsiteY25" fmla="*/ 1313979 h 1375864"/>
              <a:gd name="connsiteX26" fmla="*/ 2938182 w 7631206"/>
              <a:gd name="connsiteY26" fmla="*/ 1132444 h 1375864"/>
              <a:gd name="connsiteX27" fmla="*/ 3045759 w 7631206"/>
              <a:gd name="connsiteY27" fmla="*/ 1260191 h 1375864"/>
              <a:gd name="connsiteX28" fmla="*/ 3166782 w 7631206"/>
              <a:gd name="connsiteY28" fmla="*/ 917291 h 1375864"/>
              <a:gd name="connsiteX29" fmla="*/ 3240741 w 7631206"/>
              <a:gd name="connsiteY29" fmla="*/ 1018144 h 1375864"/>
              <a:gd name="connsiteX30" fmla="*/ 3375212 w 7631206"/>
              <a:gd name="connsiteY30" fmla="*/ 722308 h 1375864"/>
              <a:gd name="connsiteX31" fmla="*/ 3482788 w 7631206"/>
              <a:gd name="connsiteY31" fmla="*/ 722308 h 1375864"/>
              <a:gd name="connsiteX32" fmla="*/ 3543300 w 7631206"/>
              <a:gd name="connsiteY32" fmla="*/ 628179 h 1375864"/>
              <a:gd name="connsiteX33" fmla="*/ 3644153 w 7631206"/>
              <a:gd name="connsiteY33" fmla="*/ 648350 h 1375864"/>
              <a:gd name="connsiteX34" fmla="*/ 3718112 w 7631206"/>
              <a:gd name="connsiteY34" fmla="*/ 493708 h 1375864"/>
              <a:gd name="connsiteX35" fmla="*/ 3818965 w 7631206"/>
              <a:gd name="connsiteY35" fmla="*/ 581114 h 1375864"/>
              <a:gd name="connsiteX36" fmla="*/ 3872753 w 7631206"/>
              <a:gd name="connsiteY36" fmla="*/ 386132 h 1375864"/>
              <a:gd name="connsiteX37" fmla="*/ 4000500 w 7631206"/>
              <a:gd name="connsiteY37" fmla="*/ 473538 h 1375864"/>
              <a:gd name="connsiteX38" fmla="*/ 4141694 w 7631206"/>
              <a:gd name="connsiteY38" fmla="*/ 312173 h 1375864"/>
              <a:gd name="connsiteX39" fmla="*/ 4276165 w 7631206"/>
              <a:gd name="connsiteY39" fmla="*/ 372685 h 1375864"/>
              <a:gd name="connsiteX40" fmla="*/ 4430806 w 7631206"/>
              <a:gd name="connsiteY40" fmla="*/ 130638 h 1375864"/>
              <a:gd name="connsiteX41" fmla="*/ 4619065 w 7631206"/>
              <a:gd name="connsiteY41" fmla="*/ 43232 h 1375864"/>
              <a:gd name="connsiteX42" fmla="*/ 4645959 w 7631206"/>
              <a:gd name="connsiteY42" fmla="*/ 197873 h 1375864"/>
              <a:gd name="connsiteX43" fmla="*/ 4854388 w 7631206"/>
              <a:gd name="connsiteY43" fmla="*/ 36508 h 1375864"/>
              <a:gd name="connsiteX44" fmla="*/ 4975412 w 7631206"/>
              <a:gd name="connsiteY44" fmla="*/ 211320 h 1375864"/>
              <a:gd name="connsiteX45" fmla="*/ 5183841 w 7631206"/>
              <a:gd name="connsiteY45" fmla="*/ 2891 h 1375864"/>
              <a:gd name="connsiteX46" fmla="*/ 5271247 w 7631206"/>
              <a:gd name="connsiteY46" fmla="*/ 399579 h 1375864"/>
              <a:gd name="connsiteX47" fmla="*/ 5338482 w 7631206"/>
              <a:gd name="connsiteY47" fmla="*/ 312173 h 1375864"/>
              <a:gd name="connsiteX48" fmla="*/ 5398994 w 7631206"/>
              <a:gd name="connsiteY48" fmla="*/ 486985 h 1375864"/>
              <a:gd name="connsiteX49" fmla="*/ 5466229 w 7631206"/>
              <a:gd name="connsiteY49" fmla="*/ 224767 h 1375864"/>
              <a:gd name="connsiteX50" fmla="*/ 5533465 w 7631206"/>
              <a:gd name="connsiteY50" fmla="*/ 493708 h 1375864"/>
              <a:gd name="connsiteX51" fmla="*/ 5641041 w 7631206"/>
              <a:gd name="connsiteY51" fmla="*/ 49956 h 1375864"/>
              <a:gd name="connsiteX52" fmla="*/ 5681382 w 7631206"/>
              <a:gd name="connsiteY52" fmla="*/ 466814 h 1375864"/>
              <a:gd name="connsiteX53" fmla="*/ 5782235 w 7631206"/>
              <a:gd name="connsiteY53" fmla="*/ 244938 h 1375864"/>
              <a:gd name="connsiteX54" fmla="*/ 5829300 w 7631206"/>
              <a:gd name="connsiteY54" fmla="*/ 460091 h 1375864"/>
              <a:gd name="connsiteX55" fmla="*/ 6071347 w 7631206"/>
              <a:gd name="connsiteY55" fmla="*/ 325620 h 1375864"/>
              <a:gd name="connsiteX56" fmla="*/ 6158753 w 7631206"/>
              <a:gd name="connsiteY56" fmla="*/ 540773 h 1375864"/>
              <a:gd name="connsiteX57" fmla="*/ 6326841 w 7631206"/>
              <a:gd name="connsiteY57" fmla="*/ 466814 h 1375864"/>
              <a:gd name="connsiteX58" fmla="*/ 6306671 w 7631206"/>
              <a:gd name="connsiteY58" fmla="*/ 715585 h 1375864"/>
              <a:gd name="connsiteX59" fmla="*/ 6521824 w 7631206"/>
              <a:gd name="connsiteY59" fmla="*/ 587838 h 1375864"/>
              <a:gd name="connsiteX60" fmla="*/ 6535271 w 7631206"/>
              <a:gd name="connsiteY60" fmla="*/ 850056 h 1375864"/>
              <a:gd name="connsiteX61" fmla="*/ 6817659 w 7631206"/>
              <a:gd name="connsiteY61" fmla="*/ 722308 h 1375864"/>
              <a:gd name="connsiteX62" fmla="*/ 6824382 w 7631206"/>
              <a:gd name="connsiteY62" fmla="*/ 1045038 h 1375864"/>
              <a:gd name="connsiteX63" fmla="*/ 7019365 w 7631206"/>
              <a:gd name="connsiteY63" fmla="*/ 950908 h 1375864"/>
              <a:gd name="connsiteX64" fmla="*/ 7066429 w 7631206"/>
              <a:gd name="connsiteY64" fmla="*/ 1226573 h 1375864"/>
              <a:gd name="connsiteX65" fmla="*/ 7261412 w 7631206"/>
              <a:gd name="connsiteY65" fmla="*/ 1065208 h 1375864"/>
              <a:gd name="connsiteX66" fmla="*/ 7308476 w 7631206"/>
              <a:gd name="connsiteY66" fmla="*/ 1374491 h 1375864"/>
              <a:gd name="connsiteX67" fmla="*/ 7516906 w 7631206"/>
              <a:gd name="connsiteY67" fmla="*/ 1179508 h 1375864"/>
              <a:gd name="connsiteX68" fmla="*/ 7631206 w 7631206"/>
              <a:gd name="connsiteY68" fmla="*/ 1199679 h 13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631206" h="1375864">
                <a:moveTo>
                  <a:pt x="0" y="1024867"/>
                </a:moveTo>
                <a:cubicBezTo>
                  <a:pt x="159123" y="679726"/>
                  <a:pt x="318247" y="334585"/>
                  <a:pt x="410135" y="204597"/>
                </a:cubicBezTo>
                <a:cubicBezTo>
                  <a:pt x="502023" y="74609"/>
                  <a:pt x="500903" y="260626"/>
                  <a:pt x="551329" y="244938"/>
                </a:cubicBezTo>
                <a:cubicBezTo>
                  <a:pt x="601756" y="229250"/>
                  <a:pt x="662268" y="142964"/>
                  <a:pt x="712694" y="110467"/>
                </a:cubicBezTo>
                <a:cubicBezTo>
                  <a:pt x="763121" y="77970"/>
                  <a:pt x="822512" y="34268"/>
                  <a:pt x="853888" y="49956"/>
                </a:cubicBezTo>
                <a:cubicBezTo>
                  <a:pt x="885265" y="65644"/>
                  <a:pt x="862853" y="128397"/>
                  <a:pt x="900953" y="204597"/>
                </a:cubicBezTo>
                <a:cubicBezTo>
                  <a:pt x="939053" y="280797"/>
                  <a:pt x="1015253" y="463453"/>
                  <a:pt x="1082488" y="507156"/>
                </a:cubicBezTo>
                <a:cubicBezTo>
                  <a:pt x="1149723" y="550859"/>
                  <a:pt x="1270747" y="424232"/>
                  <a:pt x="1304365" y="466814"/>
                </a:cubicBezTo>
                <a:cubicBezTo>
                  <a:pt x="1337983" y="509396"/>
                  <a:pt x="1266265" y="707741"/>
                  <a:pt x="1284194" y="762650"/>
                </a:cubicBezTo>
                <a:cubicBezTo>
                  <a:pt x="1302123" y="817559"/>
                  <a:pt x="1373841" y="748082"/>
                  <a:pt x="1411941" y="796267"/>
                </a:cubicBezTo>
                <a:cubicBezTo>
                  <a:pt x="1450041" y="844452"/>
                  <a:pt x="1487021" y="978923"/>
                  <a:pt x="1512794" y="1051761"/>
                </a:cubicBezTo>
                <a:cubicBezTo>
                  <a:pt x="1538567" y="1124599"/>
                  <a:pt x="1536326" y="1181750"/>
                  <a:pt x="1566582" y="1233297"/>
                </a:cubicBezTo>
                <a:cubicBezTo>
                  <a:pt x="1596838" y="1284844"/>
                  <a:pt x="1667435" y="1367768"/>
                  <a:pt x="1694329" y="1361044"/>
                </a:cubicBezTo>
                <a:cubicBezTo>
                  <a:pt x="1721223" y="1354320"/>
                  <a:pt x="1692088" y="1194077"/>
                  <a:pt x="1727947" y="1192956"/>
                </a:cubicBezTo>
                <a:cubicBezTo>
                  <a:pt x="1763806" y="1191835"/>
                  <a:pt x="1864659" y="1355441"/>
                  <a:pt x="1909482" y="1354320"/>
                </a:cubicBezTo>
                <a:cubicBezTo>
                  <a:pt x="1954305" y="1353199"/>
                  <a:pt x="1963270" y="1232176"/>
                  <a:pt x="1996888" y="1186232"/>
                </a:cubicBezTo>
                <a:cubicBezTo>
                  <a:pt x="2030506" y="1140288"/>
                  <a:pt x="2084294" y="1089862"/>
                  <a:pt x="2111188" y="1078656"/>
                </a:cubicBezTo>
                <a:cubicBezTo>
                  <a:pt x="2138082" y="1067450"/>
                  <a:pt x="2136962" y="1110032"/>
                  <a:pt x="2158253" y="1118997"/>
                </a:cubicBezTo>
                <a:cubicBezTo>
                  <a:pt x="2179544" y="1127962"/>
                  <a:pt x="2214282" y="1108912"/>
                  <a:pt x="2238935" y="1132444"/>
                </a:cubicBezTo>
                <a:cubicBezTo>
                  <a:pt x="2263588" y="1155976"/>
                  <a:pt x="2271433" y="1226573"/>
                  <a:pt x="2306171" y="1260191"/>
                </a:cubicBezTo>
                <a:cubicBezTo>
                  <a:pt x="2340909" y="1293809"/>
                  <a:pt x="2418230" y="1392421"/>
                  <a:pt x="2447365" y="1334150"/>
                </a:cubicBezTo>
                <a:cubicBezTo>
                  <a:pt x="2476500" y="1275879"/>
                  <a:pt x="2461932" y="928496"/>
                  <a:pt x="2480982" y="910567"/>
                </a:cubicBezTo>
                <a:cubicBezTo>
                  <a:pt x="2500032" y="892638"/>
                  <a:pt x="2531409" y="1154855"/>
                  <a:pt x="2561665" y="1226573"/>
                </a:cubicBezTo>
                <a:cubicBezTo>
                  <a:pt x="2591921" y="1298291"/>
                  <a:pt x="2638986" y="1395782"/>
                  <a:pt x="2662518" y="1340873"/>
                </a:cubicBezTo>
                <a:cubicBezTo>
                  <a:pt x="2686050" y="1285964"/>
                  <a:pt x="2687171" y="901602"/>
                  <a:pt x="2702859" y="897120"/>
                </a:cubicBezTo>
                <a:cubicBezTo>
                  <a:pt x="2718547" y="892638"/>
                  <a:pt x="2717427" y="1274758"/>
                  <a:pt x="2756647" y="1313979"/>
                </a:cubicBezTo>
                <a:cubicBezTo>
                  <a:pt x="2795867" y="1353200"/>
                  <a:pt x="2889997" y="1141409"/>
                  <a:pt x="2938182" y="1132444"/>
                </a:cubicBezTo>
                <a:cubicBezTo>
                  <a:pt x="2986367" y="1123479"/>
                  <a:pt x="3007659" y="1296050"/>
                  <a:pt x="3045759" y="1260191"/>
                </a:cubicBezTo>
                <a:cubicBezTo>
                  <a:pt x="3083859" y="1224332"/>
                  <a:pt x="3134285" y="957632"/>
                  <a:pt x="3166782" y="917291"/>
                </a:cubicBezTo>
                <a:cubicBezTo>
                  <a:pt x="3199279" y="876950"/>
                  <a:pt x="3206003" y="1050641"/>
                  <a:pt x="3240741" y="1018144"/>
                </a:cubicBezTo>
                <a:cubicBezTo>
                  <a:pt x="3275479" y="985647"/>
                  <a:pt x="3334871" y="771614"/>
                  <a:pt x="3375212" y="722308"/>
                </a:cubicBezTo>
                <a:cubicBezTo>
                  <a:pt x="3415553" y="673002"/>
                  <a:pt x="3454773" y="737996"/>
                  <a:pt x="3482788" y="722308"/>
                </a:cubicBezTo>
                <a:cubicBezTo>
                  <a:pt x="3510803" y="706620"/>
                  <a:pt x="3516406" y="640505"/>
                  <a:pt x="3543300" y="628179"/>
                </a:cubicBezTo>
                <a:cubicBezTo>
                  <a:pt x="3570194" y="615853"/>
                  <a:pt x="3615018" y="670762"/>
                  <a:pt x="3644153" y="648350"/>
                </a:cubicBezTo>
                <a:cubicBezTo>
                  <a:pt x="3673288" y="625938"/>
                  <a:pt x="3688977" y="504914"/>
                  <a:pt x="3718112" y="493708"/>
                </a:cubicBezTo>
                <a:cubicBezTo>
                  <a:pt x="3747247" y="482502"/>
                  <a:pt x="3793192" y="599043"/>
                  <a:pt x="3818965" y="581114"/>
                </a:cubicBezTo>
                <a:cubicBezTo>
                  <a:pt x="3844739" y="563185"/>
                  <a:pt x="3842497" y="404061"/>
                  <a:pt x="3872753" y="386132"/>
                </a:cubicBezTo>
                <a:cubicBezTo>
                  <a:pt x="3903009" y="368203"/>
                  <a:pt x="3955677" y="485864"/>
                  <a:pt x="4000500" y="473538"/>
                </a:cubicBezTo>
                <a:cubicBezTo>
                  <a:pt x="4045323" y="461212"/>
                  <a:pt x="4095750" y="328982"/>
                  <a:pt x="4141694" y="312173"/>
                </a:cubicBezTo>
                <a:cubicBezTo>
                  <a:pt x="4187638" y="295364"/>
                  <a:pt x="4227980" y="402941"/>
                  <a:pt x="4276165" y="372685"/>
                </a:cubicBezTo>
                <a:cubicBezTo>
                  <a:pt x="4324350" y="342429"/>
                  <a:pt x="4373656" y="185547"/>
                  <a:pt x="4430806" y="130638"/>
                </a:cubicBezTo>
                <a:cubicBezTo>
                  <a:pt x="4487956" y="75729"/>
                  <a:pt x="4583206" y="32026"/>
                  <a:pt x="4619065" y="43232"/>
                </a:cubicBezTo>
                <a:cubicBezTo>
                  <a:pt x="4654924" y="54438"/>
                  <a:pt x="4606739" y="198994"/>
                  <a:pt x="4645959" y="197873"/>
                </a:cubicBezTo>
                <a:cubicBezTo>
                  <a:pt x="4685179" y="196752"/>
                  <a:pt x="4799479" y="34267"/>
                  <a:pt x="4854388" y="36508"/>
                </a:cubicBezTo>
                <a:cubicBezTo>
                  <a:pt x="4909297" y="38749"/>
                  <a:pt x="4920503" y="216923"/>
                  <a:pt x="4975412" y="211320"/>
                </a:cubicBezTo>
                <a:cubicBezTo>
                  <a:pt x="5030321" y="205717"/>
                  <a:pt x="5134535" y="-28486"/>
                  <a:pt x="5183841" y="2891"/>
                </a:cubicBezTo>
                <a:cubicBezTo>
                  <a:pt x="5233147" y="34267"/>
                  <a:pt x="5245474" y="348032"/>
                  <a:pt x="5271247" y="399579"/>
                </a:cubicBezTo>
                <a:cubicBezTo>
                  <a:pt x="5297021" y="451126"/>
                  <a:pt x="5317191" y="297605"/>
                  <a:pt x="5338482" y="312173"/>
                </a:cubicBezTo>
                <a:cubicBezTo>
                  <a:pt x="5359773" y="326741"/>
                  <a:pt x="5377703" y="501553"/>
                  <a:pt x="5398994" y="486985"/>
                </a:cubicBezTo>
                <a:cubicBezTo>
                  <a:pt x="5420285" y="472417"/>
                  <a:pt x="5443817" y="223647"/>
                  <a:pt x="5466229" y="224767"/>
                </a:cubicBezTo>
                <a:cubicBezTo>
                  <a:pt x="5488641" y="225887"/>
                  <a:pt x="5504330" y="522843"/>
                  <a:pt x="5533465" y="493708"/>
                </a:cubicBezTo>
                <a:cubicBezTo>
                  <a:pt x="5562600" y="464573"/>
                  <a:pt x="5616388" y="54438"/>
                  <a:pt x="5641041" y="49956"/>
                </a:cubicBezTo>
                <a:cubicBezTo>
                  <a:pt x="5665694" y="45474"/>
                  <a:pt x="5657850" y="434317"/>
                  <a:pt x="5681382" y="466814"/>
                </a:cubicBezTo>
                <a:cubicBezTo>
                  <a:pt x="5704914" y="499311"/>
                  <a:pt x="5757582" y="246058"/>
                  <a:pt x="5782235" y="244938"/>
                </a:cubicBezTo>
                <a:cubicBezTo>
                  <a:pt x="5806888" y="243818"/>
                  <a:pt x="5781115" y="446644"/>
                  <a:pt x="5829300" y="460091"/>
                </a:cubicBezTo>
                <a:cubicBezTo>
                  <a:pt x="5877485" y="473538"/>
                  <a:pt x="6016438" y="312173"/>
                  <a:pt x="6071347" y="325620"/>
                </a:cubicBezTo>
                <a:cubicBezTo>
                  <a:pt x="6126256" y="339067"/>
                  <a:pt x="6116171" y="517241"/>
                  <a:pt x="6158753" y="540773"/>
                </a:cubicBezTo>
                <a:cubicBezTo>
                  <a:pt x="6201335" y="564305"/>
                  <a:pt x="6302188" y="437679"/>
                  <a:pt x="6326841" y="466814"/>
                </a:cubicBezTo>
                <a:cubicBezTo>
                  <a:pt x="6351494" y="495949"/>
                  <a:pt x="6274174" y="695414"/>
                  <a:pt x="6306671" y="715585"/>
                </a:cubicBezTo>
                <a:cubicBezTo>
                  <a:pt x="6339168" y="735756"/>
                  <a:pt x="6483724" y="565426"/>
                  <a:pt x="6521824" y="587838"/>
                </a:cubicBezTo>
                <a:cubicBezTo>
                  <a:pt x="6559924" y="610250"/>
                  <a:pt x="6485965" y="827644"/>
                  <a:pt x="6535271" y="850056"/>
                </a:cubicBezTo>
                <a:cubicBezTo>
                  <a:pt x="6584577" y="872468"/>
                  <a:pt x="6769474" y="689811"/>
                  <a:pt x="6817659" y="722308"/>
                </a:cubicBezTo>
                <a:cubicBezTo>
                  <a:pt x="6865844" y="754805"/>
                  <a:pt x="6790764" y="1006938"/>
                  <a:pt x="6824382" y="1045038"/>
                </a:cubicBezTo>
                <a:cubicBezTo>
                  <a:pt x="6858000" y="1083138"/>
                  <a:pt x="6979024" y="920652"/>
                  <a:pt x="7019365" y="950908"/>
                </a:cubicBezTo>
                <a:cubicBezTo>
                  <a:pt x="7059706" y="981164"/>
                  <a:pt x="7026088" y="1207523"/>
                  <a:pt x="7066429" y="1226573"/>
                </a:cubicBezTo>
                <a:cubicBezTo>
                  <a:pt x="7106770" y="1245623"/>
                  <a:pt x="7221071" y="1040555"/>
                  <a:pt x="7261412" y="1065208"/>
                </a:cubicBezTo>
                <a:cubicBezTo>
                  <a:pt x="7301753" y="1089861"/>
                  <a:pt x="7265894" y="1355441"/>
                  <a:pt x="7308476" y="1374491"/>
                </a:cubicBezTo>
                <a:cubicBezTo>
                  <a:pt x="7351058" y="1393541"/>
                  <a:pt x="7463118" y="1208643"/>
                  <a:pt x="7516906" y="1179508"/>
                </a:cubicBezTo>
                <a:cubicBezTo>
                  <a:pt x="7570694" y="1150373"/>
                  <a:pt x="7600950" y="1175026"/>
                  <a:pt x="7631206" y="119967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07287-FE34-4842-88FC-8EDB786917A1}"/>
              </a:ext>
            </a:extLst>
          </p:cNvPr>
          <p:cNvSpPr txBox="1"/>
          <p:nvPr/>
        </p:nvSpPr>
        <p:spPr>
          <a:xfrm>
            <a:off x="2531492" y="3231775"/>
            <a:ext cx="153967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Accumulation Phase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625B9-C967-4812-A6EE-27386356CF7C}"/>
              </a:ext>
            </a:extLst>
          </p:cNvPr>
          <p:cNvSpPr txBox="1"/>
          <p:nvPr/>
        </p:nvSpPr>
        <p:spPr>
          <a:xfrm rot="19320563">
            <a:off x="4137001" y="2586095"/>
            <a:ext cx="133798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Market Up Phase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1626B-57B7-4D42-83D4-A6F8B7A46854}"/>
              </a:ext>
            </a:extLst>
          </p:cNvPr>
          <p:cNvSpPr txBox="1"/>
          <p:nvPr/>
        </p:nvSpPr>
        <p:spPr>
          <a:xfrm>
            <a:off x="5489081" y="2266430"/>
            <a:ext cx="133798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Distribution Phase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B1E130-13CF-4D61-A31D-4E10B8DD343B}"/>
              </a:ext>
            </a:extLst>
          </p:cNvPr>
          <p:cNvSpPr txBox="1"/>
          <p:nvPr/>
        </p:nvSpPr>
        <p:spPr>
          <a:xfrm rot="1931155">
            <a:off x="6849618" y="2800681"/>
            <a:ext cx="155308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Market Down Phase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49F111-36C0-4BFC-80B0-BAC4508C5FB8}"/>
              </a:ext>
            </a:extLst>
          </p:cNvPr>
          <p:cNvCxnSpPr/>
          <p:nvPr/>
        </p:nvCxnSpPr>
        <p:spPr>
          <a:xfrm flipH="1">
            <a:off x="2338520" y="3568416"/>
            <a:ext cx="430306" cy="349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E77DA9-9683-488B-9B00-A660C8DE3653}"/>
              </a:ext>
            </a:extLst>
          </p:cNvPr>
          <p:cNvCxnSpPr>
            <a:cxnSpLocks/>
          </p:cNvCxnSpPr>
          <p:nvPr/>
        </p:nvCxnSpPr>
        <p:spPr>
          <a:xfrm>
            <a:off x="3022079" y="3568417"/>
            <a:ext cx="0" cy="41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ADD392-47D2-47C5-BA22-D6F0756FB7BA}"/>
              </a:ext>
            </a:extLst>
          </p:cNvPr>
          <p:cNvCxnSpPr>
            <a:cxnSpLocks/>
          </p:cNvCxnSpPr>
          <p:nvPr/>
        </p:nvCxnSpPr>
        <p:spPr>
          <a:xfrm>
            <a:off x="3178962" y="3568416"/>
            <a:ext cx="526676" cy="34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8703FF-4F74-4454-9DFD-970487DC62C1}"/>
              </a:ext>
            </a:extLst>
          </p:cNvPr>
          <p:cNvCxnSpPr>
            <a:cxnSpLocks/>
          </p:cNvCxnSpPr>
          <p:nvPr/>
        </p:nvCxnSpPr>
        <p:spPr>
          <a:xfrm>
            <a:off x="7287844" y="2938805"/>
            <a:ext cx="0" cy="48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E4896F-2428-449F-9E5D-ECF16B9E6C48}"/>
              </a:ext>
            </a:extLst>
          </p:cNvPr>
          <p:cNvCxnSpPr>
            <a:cxnSpLocks/>
          </p:cNvCxnSpPr>
          <p:nvPr/>
        </p:nvCxnSpPr>
        <p:spPr>
          <a:xfrm>
            <a:off x="7951536" y="3362580"/>
            <a:ext cx="0" cy="47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7D1CC4-3B24-4CA6-B1C3-A60615C68347}"/>
              </a:ext>
            </a:extLst>
          </p:cNvPr>
          <p:cNvSpPr txBox="1"/>
          <p:nvPr/>
        </p:nvSpPr>
        <p:spPr>
          <a:xfrm>
            <a:off x="1638862" y="4037702"/>
            <a:ext cx="781764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Short Straddle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505AEA-EFC2-439A-8220-1643137DBA0B}"/>
              </a:ext>
            </a:extLst>
          </p:cNvPr>
          <p:cNvSpPr txBox="1"/>
          <p:nvPr/>
        </p:nvSpPr>
        <p:spPr>
          <a:xfrm>
            <a:off x="2631197" y="4037702"/>
            <a:ext cx="781764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Long Call Butterfly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A0D79A-755F-4678-A5A2-9C2717B93729}"/>
              </a:ext>
            </a:extLst>
          </p:cNvPr>
          <p:cNvSpPr txBox="1"/>
          <p:nvPr/>
        </p:nvSpPr>
        <p:spPr>
          <a:xfrm>
            <a:off x="3553213" y="4022044"/>
            <a:ext cx="781764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Long Call Condor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B923C6-FF50-42C8-9E42-D31507E0E1A6}"/>
              </a:ext>
            </a:extLst>
          </p:cNvPr>
          <p:cNvSpPr txBox="1"/>
          <p:nvPr/>
        </p:nvSpPr>
        <p:spPr>
          <a:xfrm>
            <a:off x="4419746" y="3340826"/>
            <a:ext cx="788543" cy="5770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Bullish Risk Reversal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7796F9-D843-4316-8C98-8201DAACA672}"/>
              </a:ext>
            </a:extLst>
          </p:cNvPr>
          <p:cNvSpPr txBox="1"/>
          <p:nvPr/>
        </p:nvSpPr>
        <p:spPr>
          <a:xfrm>
            <a:off x="5296127" y="3100943"/>
            <a:ext cx="788543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Bull Call Spread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95152A-5587-411B-B6FF-158AF5214EA9}"/>
              </a:ext>
            </a:extLst>
          </p:cNvPr>
          <p:cNvSpPr txBox="1"/>
          <p:nvPr/>
        </p:nvSpPr>
        <p:spPr>
          <a:xfrm>
            <a:off x="6831147" y="3469209"/>
            <a:ext cx="788543" cy="4154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Bear Call Spread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6615FF-F8EF-465D-8D3E-B0ADBA771A88}"/>
              </a:ext>
            </a:extLst>
          </p:cNvPr>
          <p:cNvSpPr txBox="1"/>
          <p:nvPr/>
        </p:nvSpPr>
        <p:spPr>
          <a:xfrm>
            <a:off x="7754771" y="3908932"/>
            <a:ext cx="483682" cy="2539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Put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FB393185-AC1D-44F9-89F5-BD2622EC4C28}"/>
              </a:ext>
            </a:extLst>
          </p:cNvPr>
          <p:cNvCxnSpPr/>
          <p:nvPr/>
        </p:nvCxnSpPr>
        <p:spPr>
          <a:xfrm rot="16200000" flipH="1">
            <a:off x="4618912" y="3097662"/>
            <a:ext cx="288114" cy="1020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2F913B79-EA50-45C4-8FE4-9A5C4A6F6B2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01846" y="2631267"/>
            <a:ext cx="434236" cy="3831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4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564F-41F0-43B3-9E2E-94761D69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Cutting Through Noise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FB5D4-9BC5-4EB9-93F0-8FFD46D1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509" y="949016"/>
            <a:ext cx="8266735" cy="517752"/>
          </a:xfrm>
          <a:solidFill>
            <a:schemeClr val="tx2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marL="139700" indent="0" algn="ctr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60 strategies: not all of them are useful! You must define your goals and act after!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970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81ACB-B57F-47DF-BF61-B9FF2D394664}"/>
              </a:ext>
            </a:extLst>
          </p:cNvPr>
          <p:cNvSpPr txBox="1"/>
          <p:nvPr/>
        </p:nvSpPr>
        <p:spPr>
          <a:xfrm>
            <a:off x="2835383" y="1575584"/>
            <a:ext cx="1046018" cy="44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Albatross Spread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9610C-E66D-46A9-89B4-400EBBEDB558}"/>
              </a:ext>
            </a:extLst>
          </p:cNvPr>
          <p:cNvSpPr txBox="1"/>
          <p:nvPr/>
        </p:nvSpPr>
        <p:spPr>
          <a:xfrm>
            <a:off x="1246413" y="2520444"/>
            <a:ext cx="8659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 Butterfly Spread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AF74A-A7BA-48C9-8E68-A562235BEB7A}"/>
              </a:ext>
            </a:extLst>
          </p:cNvPr>
          <p:cNvSpPr txBox="1"/>
          <p:nvPr/>
        </p:nvSpPr>
        <p:spPr>
          <a:xfrm>
            <a:off x="2278009" y="2287851"/>
            <a:ext cx="9282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 Call Spread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55DAF-AEB4-4D9D-A17A-A78B51886844}"/>
              </a:ext>
            </a:extLst>
          </p:cNvPr>
          <p:cNvSpPr txBox="1"/>
          <p:nvPr/>
        </p:nvSpPr>
        <p:spPr>
          <a:xfrm>
            <a:off x="7415872" y="3075809"/>
            <a:ext cx="88947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Bear Put Ladder Spread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164AEA-B50A-433F-A5A2-57A72A87BAB4}"/>
              </a:ext>
            </a:extLst>
          </p:cNvPr>
          <p:cNvSpPr txBox="1"/>
          <p:nvPr/>
        </p:nvSpPr>
        <p:spPr>
          <a:xfrm>
            <a:off x="5010720" y="1780844"/>
            <a:ext cx="70873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 Put Spread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EBC28F-4022-4467-AA39-7FC678FA9598}"/>
              </a:ext>
            </a:extLst>
          </p:cNvPr>
          <p:cNvSpPr txBox="1"/>
          <p:nvPr/>
        </p:nvSpPr>
        <p:spPr>
          <a:xfrm>
            <a:off x="1951561" y="3259889"/>
            <a:ext cx="1073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 Ratio Spread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3D7389-9B3F-474B-B0DE-0177F3972D01}"/>
              </a:ext>
            </a:extLst>
          </p:cNvPr>
          <p:cNvSpPr txBox="1"/>
          <p:nvPr/>
        </p:nvSpPr>
        <p:spPr>
          <a:xfrm>
            <a:off x="6731780" y="2261050"/>
            <a:ext cx="9206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Albatross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Spread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4D9F3E-E6A6-465A-A10A-658187B7B5EB}"/>
              </a:ext>
            </a:extLst>
          </p:cNvPr>
          <p:cNvSpPr txBox="1"/>
          <p:nvPr/>
        </p:nvSpPr>
        <p:spPr>
          <a:xfrm>
            <a:off x="955008" y="1586456"/>
            <a:ext cx="8628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 Butterfly Spread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282540-5DBF-47F1-B87E-25597BF7449B}"/>
              </a:ext>
            </a:extLst>
          </p:cNvPr>
          <p:cNvSpPr txBox="1"/>
          <p:nvPr/>
        </p:nvSpPr>
        <p:spPr>
          <a:xfrm>
            <a:off x="3509341" y="3141967"/>
            <a:ext cx="88947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 Call Ladder Spread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23FBAC-5D8D-45C9-9622-087DE99BA7EB}"/>
              </a:ext>
            </a:extLst>
          </p:cNvPr>
          <p:cNvSpPr txBox="1"/>
          <p:nvPr/>
        </p:nvSpPr>
        <p:spPr>
          <a:xfrm>
            <a:off x="5109673" y="2791583"/>
            <a:ext cx="8142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 Call Spread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81D739-70D2-438F-847C-5FD6F6EF1123}"/>
              </a:ext>
            </a:extLst>
          </p:cNvPr>
          <p:cNvSpPr txBox="1"/>
          <p:nvPr/>
        </p:nvSpPr>
        <p:spPr>
          <a:xfrm>
            <a:off x="7825303" y="1647231"/>
            <a:ext cx="935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 Condor Spread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014DB-1A38-4C20-8F84-D4BA806365E3}"/>
              </a:ext>
            </a:extLst>
          </p:cNvPr>
          <p:cNvSpPr txBox="1"/>
          <p:nvPr/>
        </p:nvSpPr>
        <p:spPr>
          <a:xfrm>
            <a:off x="898873" y="3732819"/>
            <a:ext cx="12973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Calendar Straddle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479257-7100-4879-94AC-6F2454A46090}"/>
              </a:ext>
            </a:extLst>
          </p:cNvPr>
          <p:cNvSpPr txBox="1"/>
          <p:nvPr/>
        </p:nvSpPr>
        <p:spPr>
          <a:xfrm>
            <a:off x="2556843" y="4045844"/>
            <a:ext cx="9767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Strip Strangle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BB33C8-7433-4014-8784-6E5DF6A5E986}"/>
              </a:ext>
            </a:extLst>
          </p:cNvPr>
          <p:cNvSpPr txBox="1"/>
          <p:nvPr/>
        </p:nvSpPr>
        <p:spPr>
          <a:xfrm>
            <a:off x="4696691" y="3594320"/>
            <a:ext cx="9698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Iron Albatross Spread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A3D3DA-977D-459F-B85B-1C8098777C00}"/>
              </a:ext>
            </a:extLst>
          </p:cNvPr>
          <p:cNvSpPr txBox="1"/>
          <p:nvPr/>
        </p:nvSpPr>
        <p:spPr>
          <a:xfrm>
            <a:off x="6107184" y="3743017"/>
            <a:ext cx="889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Gut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DC171C-3CC7-490A-92BC-494F8074EFEF}"/>
              </a:ext>
            </a:extLst>
          </p:cNvPr>
          <p:cNvSpPr txBox="1"/>
          <p:nvPr/>
        </p:nvSpPr>
        <p:spPr>
          <a:xfrm>
            <a:off x="7208621" y="4061342"/>
            <a:ext cx="7107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Bear Ratio Spread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612AD5-258E-44D1-854E-A9747481C1B3}"/>
              </a:ext>
            </a:extLst>
          </p:cNvPr>
          <p:cNvSpPr txBox="1"/>
          <p:nvPr/>
        </p:nvSpPr>
        <p:spPr>
          <a:xfrm>
            <a:off x="3878542" y="2181313"/>
            <a:ext cx="7087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Reverse Iron Butterfly Spread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5C612B-DEE0-46CA-BCA7-08B26F8AC17B}"/>
              </a:ext>
            </a:extLst>
          </p:cNvPr>
          <p:cNvSpPr txBox="1"/>
          <p:nvPr/>
        </p:nvSpPr>
        <p:spPr>
          <a:xfrm>
            <a:off x="5570320" y="4234277"/>
            <a:ext cx="1073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Ratio Backspread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0DA868-9E77-4947-A7F4-B8C8795783F8}"/>
              </a:ext>
            </a:extLst>
          </p:cNvPr>
          <p:cNvSpPr/>
          <p:nvPr/>
        </p:nvSpPr>
        <p:spPr>
          <a:xfrm>
            <a:off x="1174385" y="2484307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E4DF63-2DED-46F8-9D0E-2EF1FD2ADC82}"/>
              </a:ext>
            </a:extLst>
          </p:cNvPr>
          <p:cNvSpPr/>
          <p:nvPr/>
        </p:nvSpPr>
        <p:spPr>
          <a:xfrm>
            <a:off x="2279735" y="2149616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14E42E-C7E3-4E74-9BCD-61845F6B8976}"/>
              </a:ext>
            </a:extLst>
          </p:cNvPr>
          <p:cNvSpPr/>
          <p:nvPr/>
        </p:nvSpPr>
        <p:spPr>
          <a:xfrm>
            <a:off x="3790699" y="2203972"/>
            <a:ext cx="745554" cy="746782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8DF71D-54A6-4F8C-9A00-7B156DCF33D6}"/>
              </a:ext>
            </a:extLst>
          </p:cNvPr>
          <p:cNvSpPr/>
          <p:nvPr/>
        </p:nvSpPr>
        <p:spPr>
          <a:xfrm>
            <a:off x="4870266" y="1752929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80667E-FC94-4253-AD3B-73DFCC24575D}"/>
              </a:ext>
            </a:extLst>
          </p:cNvPr>
          <p:cNvSpPr/>
          <p:nvPr/>
        </p:nvSpPr>
        <p:spPr>
          <a:xfrm>
            <a:off x="3008752" y="1505130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F618CDB-2D54-4195-9D94-4699AB456233}"/>
              </a:ext>
            </a:extLst>
          </p:cNvPr>
          <p:cNvSpPr/>
          <p:nvPr/>
        </p:nvSpPr>
        <p:spPr>
          <a:xfrm>
            <a:off x="875827" y="1574775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5744A4-5189-4A8E-BA4C-44F5B6BF2892}"/>
              </a:ext>
            </a:extLst>
          </p:cNvPr>
          <p:cNvSpPr/>
          <p:nvPr/>
        </p:nvSpPr>
        <p:spPr>
          <a:xfrm>
            <a:off x="1954436" y="3136092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9BEBAC-EDA1-4571-A951-758AFB03379A}"/>
              </a:ext>
            </a:extLst>
          </p:cNvPr>
          <p:cNvSpPr/>
          <p:nvPr/>
        </p:nvSpPr>
        <p:spPr>
          <a:xfrm>
            <a:off x="838458" y="3612043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027ABA-7E00-4F5B-B837-3F7420ECE3AC}"/>
              </a:ext>
            </a:extLst>
          </p:cNvPr>
          <p:cNvSpPr/>
          <p:nvPr/>
        </p:nvSpPr>
        <p:spPr>
          <a:xfrm>
            <a:off x="3487357" y="3120357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C3479EC-E501-4ED7-B4F7-B6CF19322FD4}"/>
              </a:ext>
            </a:extLst>
          </p:cNvPr>
          <p:cNvSpPr/>
          <p:nvPr/>
        </p:nvSpPr>
        <p:spPr>
          <a:xfrm>
            <a:off x="5089906" y="2670303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D253D73-1593-4949-956B-70800AC2D993}"/>
              </a:ext>
            </a:extLst>
          </p:cNvPr>
          <p:cNvSpPr/>
          <p:nvPr/>
        </p:nvSpPr>
        <p:spPr>
          <a:xfrm>
            <a:off x="6692455" y="2220249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D55988-4A5A-4823-ADE6-2BFBB4B7E45F}"/>
              </a:ext>
            </a:extLst>
          </p:cNvPr>
          <p:cNvSpPr/>
          <p:nvPr/>
        </p:nvSpPr>
        <p:spPr>
          <a:xfrm>
            <a:off x="7776225" y="1642058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2CD89B0-AB02-47CA-A1AE-59D0600F71C1}"/>
              </a:ext>
            </a:extLst>
          </p:cNvPr>
          <p:cNvSpPr/>
          <p:nvPr/>
        </p:nvSpPr>
        <p:spPr>
          <a:xfrm>
            <a:off x="7401517" y="3025145"/>
            <a:ext cx="745554" cy="702700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DA6F219-7C78-4027-9A95-2BC912D171D5}"/>
              </a:ext>
            </a:extLst>
          </p:cNvPr>
          <p:cNvSpPr/>
          <p:nvPr/>
        </p:nvSpPr>
        <p:spPr>
          <a:xfrm>
            <a:off x="6130289" y="3588851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165CB0-26AB-4DB1-9E2E-AF8F508B7856}"/>
              </a:ext>
            </a:extLst>
          </p:cNvPr>
          <p:cNvSpPr/>
          <p:nvPr/>
        </p:nvSpPr>
        <p:spPr>
          <a:xfrm>
            <a:off x="4630813" y="3575575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9B2CDFC-52B3-44F2-A9BF-A9075D21BA42}"/>
              </a:ext>
            </a:extLst>
          </p:cNvPr>
          <p:cNvSpPr/>
          <p:nvPr/>
        </p:nvSpPr>
        <p:spPr>
          <a:xfrm>
            <a:off x="2475666" y="3936905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559644F-55EA-4B72-A9A4-E32194A94274}"/>
              </a:ext>
            </a:extLst>
          </p:cNvPr>
          <p:cNvSpPr/>
          <p:nvPr/>
        </p:nvSpPr>
        <p:spPr>
          <a:xfrm>
            <a:off x="5574517" y="4109845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83655AF-6C33-45E7-AF5E-262E27FDBC0D}"/>
              </a:ext>
            </a:extLst>
          </p:cNvPr>
          <p:cNvSpPr/>
          <p:nvPr/>
        </p:nvSpPr>
        <p:spPr>
          <a:xfrm>
            <a:off x="7117645" y="4098754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4565EB-778A-42D5-BAEE-19BC8CB80613}"/>
              </a:ext>
            </a:extLst>
          </p:cNvPr>
          <p:cNvSpPr txBox="1"/>
          <p:nvPr/>
        </p:nvSpPr>
        <p:spPr>
          <a:xfrm>
            <a:off x="3772655" y="4097093"/>
            <a:ext cx="7087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Covered calls 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3DFEED-F13A-4983-BE21-C5BA299DAA33}"/>
              </a:ext>
            </a:extLst>
          </p:cNvPr>
          <p:cNvSpPr/>
          <p:nvPr/>
        </p:nvSpPr>
        <p:spPr>
          <a:xfrm>
            <a:off x="3694817" y="3984007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B721390-B357-44DC-A9D4-ACA0221CB862}"/>
              </a:ext>
            </a:extLst>
          </p:cNvPr>
          <p:cNvSpPr/>
          <p:nvPr/>
        </p:nvSpPr>
        <p:spPr>
          <a:xfrm>
            <a:off x="5943412" y="1681706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5A54E89-FF35-416C-9565-F286AA80DAF5}"/>
              </a:ext>
            </a:extLst>
          </p:cNvPr>
          <p:cNvSpPr txBox="1"/>
          <p:nvPr/>
        </p:nvSpPr>
        <p:spPr>
          <a:xfrm>
            <a:off x="5967429" y="1789867"/>
            <a:ext cx="8487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Protective puts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494B48-4766-416A-A3E2-5366528DB102}"/>
              </a:ext>
            </a:extLst>
          </p:cNvPr>
          <p:cNvSpPr txBox="1"/>
          <p:nvPr/>
        </p:nvSpPr>
        <p:spPr>
          <a:xfrm>
            <a:off x="506954" y="3110283"/>
            <a:ext cx="7838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reversals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C745757-5A3A-4C53-869B-0C0DE724FE59}"/>
              </a:ext>
            </a:extLst>
          </p:cNvPr>
          <p:cNvSpPr/>
          <p:nvPr/>
        </p:nvSpPr>
        <p:spPr>
          <a:xfrm>
            <a:off x="432633" y="2989507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88DBFB-ED6E-44C3-AFA3-592B8F98A8B8}"/>
              </a:ext>
            </a:extLst>
          </p:cNvPr>
          <p:cNvSpPr/>
          <p:nvPr/>
        </p:nvSpPr>
        <p:spPr>
          <a:xfrm>
            <a:off x="6042928" y="2809961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DED908-0DDB-412D-8071-4EB33FF57219}"/>
              </a:ext>
            </a:extLst>
          </p:cNvPr>
          <p:cNvSpPr txBox="1"/>
          <p:nvPr/>
        </p:nvSpPr>
        <p:spPr>
          <a:xfrm>
            <a:off x="6104983" y="2930861"/>
            <a:ext cx="8142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straddle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8C52B5A-EBDF-4D4C-A0DC-A89E68685354}"/>
              </a:ext>
            </a:extLst>
          </p:cNvPr>
          <p:cNvSpPr/>
          <p:nvPr/>
        </p:nvSpPr>
        <p:spPr>
          <a:xfrm>
            <a:off x="2622905" y="2499367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90FC8A6-A338-4303-8402-99F0F954DB3E}"/>
              </a:ext>
            </a:extLst>
          </p:cNvPr>
          <p:cNvSpPr/>
          <p:nvPr/>
        </p:nvSpPr>
        <p:spPr>
          <a:xfrm>
            <a:off x="2966075" y="2849118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1989B41-6B0C-42F0-9CC5-5E155A445A8B}"/>
              </a:ext>
            </a:extLst>
          </p:cNvPr>
          <p:cNvSpPr/>
          <p:nvPr/>
        </p:nvSpPr>
        <p:spPr>
          <a:xfrm>
            <a:off x="4078917" y="2863368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91C831D-CFC9-4E4E-A030-B21C59CC96E1}"/>
              </a:ext>
            </a:extLst>
          </p:cNvPr>
          <p:cNvSpPr/>
          <p:nvPr/>
        </p:nvSpPr>
        <p:spPr>
          <a:xfrm>
            <a:off x="4593122" y="2325033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2C79A1C-8F29-40FC-962A-A298C81E37B6}"/>
              </a:ext>
            </a:extLst>
          </p:cNvPr>
          <p:cNvSpPr/>
          <p:nvPr/>
        </p:nvSpPr>
        <p:spPr>
          <a:xfrm>
            <a:off x="3469301" y="1734069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7E42874-5CF3-4B1C-81CE-A47410D6C9F1}"/>
              </a:ext>
            </a:extLst>
          </p:cNvPr>
          <p:cNvSpPr/>
          <p:nvPr/>
        </p:nvSpPr>
        <p:spPr>
          <a:xfrm>
            <a:off x="2345480" y="1610167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375C775-018C-4126-B41B-D52DCF9590D0}"/>
              </a:ext>
            </a:extLst>
          </p:cNvPr>
          <p:cNvSpPr/>
          <p:nvPr/>
        </p:nvSpPr>
        <p:spPr>
          <a:xfrm>
            <a:off x="1616365" y="1808601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3BDE7EF-1DE7-4E60-B0AF-BF35D4F4821D}"/>
              </a:ext>
            </a:extLst>
          </p:cNvPr>
          <p:cNvSpPr/>
          <p:nvPr/>
        </p:nvSpPr>
        <p:spPr>
          <a:xfrm>
            <a:off x="887250" y="2007035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8D8AB28-70D7-4F08-9C1F-AAF3DDD71912}"/>
              </a:ext>
            </a:extLst>
          </p:cNvPr>
          <p:cNvSpPr/>
          <p:nvPr/>
        </p:nvSpPr>
        <p:spPr>
          <a:xfrm>
            <a:off x="1284237" y="3120357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3F2B882-DE27-4096-A21D-68FA79C135D0}"/>
              </a:ext>
            </a:extLst>
          </p:cNvPr>
          <p:cNvSpPr/>
          <p:nvPr/>
        </p:nvSpPr>
        <p:spPr>
          <a:xfrm>
            <a:off x="5491022" y="2174069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1EA2725-187A-4CED-BB7A-2BB72BB86017}"/>
              </a:ext>
            </a:extLst>
          </p:cNvPr>
          <p:cNvSpPr/>
          <p:nvPr/>
        </p:nvSpPr>
        <p:spPr>
          <a:xfrm>
            <a:off x="7276353" y="2128591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CE1DF5F-B465-4819-91CB-CEC1AFAE032E}"/>
              </a:ext>
            </a:extLst>
          </p:cNvPr>
          <p:cNvSpPr/>
          <p:nvPr/>
        </p:nvSpPr>
        <p:spPr>
          <a:xfrm>
            <a:off x="6745280" y="2827467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3405FE9-859B-48A1-8028-A5DB02334E67}"/>
              </a:ext>
            </a:extLst>
          </p:cNvPr>
          <p:cNvSpPr/>
          <p:nvPr/>
        </p:nvSpPr>
        <p:spPr>
          <a:xfrm>
            <a:off x="6793107" y="3486874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ACC4FF1-DCDE-42EF-8B22-A0DD8C935041}"/>
              </a:ext>
            </a:extLst>
          </p:cNvPr>
          <p:cNvSpPr/>
          <p:nvPr/>
        </p:nvSpPr>
        <p:spPr>
          <a:xfrm>
            <a:off x="7477504" y="3691355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1CD8094-77DE-4E0D-8543-79AFBECC29C8}"/>
              </a:ext>
            </a:extLst>
          </p:cNvPr>
          <p:cNvSpPr/>
          <p:nvPr/>
        </p:nvSpPr>
        <p:spPr>
          <a:xfrm>
            <a:off x="5559362" y="3437408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B3BD1F1-83E9-4A30-8826-6C011000DCFC}"/>
              </a:ext>
            </a:extLst>
          </p:cNvPr>
          <p:cNvSpPr/>
          <p:nvPr/>
        </p:nvSpPr>
        <p:spPr>
          <a:xfrm>
            <a:off x="4578620" y="3039672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F4E3A14-F6E4-448F-A682-07127B040E82}"/>
              </a:ext>
            </a:extLst>
          </p:cNvPr>
          <p:cNvSpPr/>
          <p:nvPr/>
        </p:nvSpPr>
        <p:spPr>
          <a:xfrm>
            <a:off x="5222373" y="3150031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78C816C-326B-4500-9E3C-019F2A7720CF}"/>
              </a:ext>
            </a:extLst>
          </p:cNvPr>
          <p:cNvSpPr/>
          <p:nvPr/>
        </p:nvSpPr>
        <p:spPr>
          <a:xfrm>
            <a:off x="3981032" y="3523248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752CA1-DA48-4422-83E7-2EDA5CD43A47}"/>
              </a:ext>
            </a:extLst>
          </p:cNvPr>
          <p:cNvSpPr/>
          <p:nvPr/>
        </p:nvSpPr>
        <p:spPr>
          <a:xfrm>
            <a:off x="2988182" y="3565514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79AD3FE-FAC9-416E-AFFF-B500FF724058}"/>
              </a:ext>
            </a:extLst>
          </p:cNvPr>
          <p:cNvSpPr/>
          <p:nvPr/>
        </p:nvSpPr>
        <p:spPr>
          <a:xfrm>
            <a:off x="1909814" y="3713038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2FA63C3-90C3-41EC-93F3-00F643D5B07B}"/>
              </a:ext>
            </a:extLst>
          </p:cNvPr>
          <p:cNvSpPr/>
          <p:nvPr/>
        </p:nvSpPr>
        <p:spPr>
          <a:xfrm>
            <a:off x="1376054" y="4087359"/>
            <a:ext cx="745554" cy="672437"/>
          </a:xfrm>
          <a:prstGeom prst="ellipse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60BF032-3C9B-44AB-A179-1C2002BB3179}"/>
              </a:ext>
            </a:extLst>
          </p:cNvPr>
          <p:cNvSpPr txBox="1"/>
          <p:nvPr/>
        </p:nvSpPr>
        <p:spPr>
          <a:xfrm>
            <a:off x="1418674" y="4172583"/>
            <a:ext cx="11187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Reverse Iron Albatross Spread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4FDCC4D-BA62-43C3-84DB-335432DF2FD4}"/>
              </a:ext>
            </a:extLst>
          </p:cNvPr>
          <p:cNvSpPr txBox="1"/>
          <p:nvPr/>
        </p:nvSpPr>
        <p:spPr>
          <a:xfrm>
            <a:off x="5437565" y="3289558"/>
            <a:ext cx="8135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Iron Condor Spread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CE2280-4E5D-491D-A6C9-794705371143}"/>
              </a:ext>
            </a:extLst>
          </p:cNvPr>
          <p:cNvSpPr txBox="1"/>
          <p:nvPr/>
        </p:nvSpPr>
        <p:spPr>
          <a:xfrm>
            <a:off x="6797419" y="2876711"/>
            <a:ext cx="8628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 Butterfly Spread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22F496-7A57-4624-93A2-41BA405ED5F3}"/>
              </a:ext>
            </a:extLst>
          </p:cNvPr>
          <p:cNvSpPr txBox="1"/>
          <p:nvPr/>
        </p:nvSpPr>
        <p:spPr>
          <a:xfrm>
            <a:off x="1645951" y="1960656"/>
            <a:ext cx="9282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Ratio Spread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3CF8318-121D-406C-AAE8-E1AF0A8BF902}"/>
              </a:ext>
            </a:extLst>
          </p:cNvPr>
          <p:cNvSpPr txBox="1"/>
          <p:nvPr/>
        </p:nvSpPr>
        <p:spPr>
          <a:xfrm>
            <a:off x="2834184" y="2719221"/>
            <a:ext cx="11187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Reverse Iron Albatross Spread</a:t>
            </a:r>
          </a:p>
        </p:txBody>
      </p:sp>
    </p:spTree>
    <p:extLst>
      <p:ext uri="{BB962C8B-B14F-4D97-AF65-F5344CB8AC3E}">
        <p14:creationId xmlns:p14="http://schemas.microsoft.com/office/powerpoint/2010/main" val="4853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CB3F-7275-408B-936D-45469BAF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 of Thinking Rather than Strategy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47D399-EB8F-469C-9588-D4718CA03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466183"/>
              </p:ext>
            </p:extLst>
          </p:nvPr>
        </p:nvGraphicFramePr>
        <p:xfrm>
          <a:off x="272810" y="962891"/>
          <a:ext cx="8386281" cy="390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06B5592C-B714-47E5-BCA8-32313D9234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3371" y="2279072"/>
            <a:ext cx="1405158" cy="14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6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ECCB-451E-4AF5-ACC7-3AA5AD9E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important?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A9A08F-1B87-457A-8238-D6032E1F0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927135"/>
              </p:ext>
            </p:extLst>
          </p:nvPr>
        </p:nvGraphicFramePr>
        <p:xfrm>
          <a:off x="272809" y="983411"/>
          <a:ext cx="8513100" cy="36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62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F141-A864-4AAD-BDC4-2F0F0952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Option Pricing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FB07A-5273-4429-9698-F81D4842F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93" y="1059783"/>
            <a:ext cx="7751614" cy="416859"/>
          </a:xfrm>
          <a:solidFill>
            <a:schemeClr val="bg1">
              <a:lumMod val="95000"/>
            </a:schemeClr>
          </a:solidFill>
          <a:ln w="19050">
            <a:solidFill>
              <a:schemeClr val="accent5">
                <a:lumMod val="1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marL="139700" indent="0" algn="ctr">
              <a:buNone/>
            </a:pPr>
            <a:r>
              <a:rPr lang="en-US" sz="5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 of an option is by product of two aspects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BA9A20-FA51-4B7B-8D19-096A7FA4A2FB}"/>
              </a:ext>
            </a:extLst>
          </p:cNvPr>
          <p:cNvSpPr/>
          <p:nvPr/>
        </p:nvSpPr>
        <p:spPr>
          <a:xfrm>
            <a:off x="1649455" y="1846431"/>
            <a:ext cx="1821772" cy="145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Intrinsic Value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835FD5-6566-48A3-8107-DB7000EE6888}"/>
              </a:ext>
            </a:extLst>
          </p:cNvPr>
          <p:cNvSpPr/>
          <p:nvPr/>
        </p:nvSpPr>
        <p:spPr>
          <a:xfrm>
            <a:off x="6001548" y="1750901"/>
            <a:ext cx="1756104" cy="1440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Extrinsic Value*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B44BBA-19ED-4A5B-931A-E563DA6F0E78}"/>
              </a:ext>
            </a:extLst>
          </p:cNvPr>
          <p:cNvCxnSpPr>
            <a:cxnSpLocks/>
          </p:cNvCxnSpPr>
          <p:nvPr/>
        </p:nvCxnSpPr>
        <p:spPr>
          <a:xfrm flipH="1">
            <a:off x="5923792" y="3187469"/>
            <a:ext cx="215442" cy="633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0E21B8-1148-4ADB-903E-6F43D9257D20}"/>
              </a:ext>
            </a:extLst>
          </p:cNvPr>
          <p:cNvCxnSpPr>
            <a:cxnSpLocks/>
          </p:cNvCxnSpPr>
          <p:nvPr/>
        </p:nvCxnSpPr>
        <p:spPr>
          <a:xfrm>
            <a:off x="6879600" y="3339891"/>
            <a:ext cx="0" cy="54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424A9B-8E3D-49C5-8891-C4CEE8847DCF}"/>
              </a:ext>
            </a:extLst>
          </p:cNvPr>
          <p:cNvCxnSpPr>
            <a:cxnSpLocks/>
          </p:cNvCxnSpPr>
          <p:nvPr/>
        </p:nvCxnSpPr>
        <p:spPr>
          <a:xfrm>
            <a:off x="7594405" y="3146944"/>
            <a:ext cx="241003" cy="673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3CE94A-99A8-4393-935F-91BED473789E}"/>
              </a:ext>
            </a:extLst>
          </p:cNvPr>
          <p:cNvSpPr txBox="1"/>
          <p:nvPr/>
        </p:nvSpPr>
        <p:spPr>
          <a:xfrm>
            <a:off x="4807536" y="4102603"/>
            <a:ext cx="4104236" cy="52322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Volatility                      Time            Borrowing rate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68B9E0-2054-457C-B202-64445109B3A3}"/>
              </a:ext>
            </a:extLst>
          </p:cNvPr>
          <p:cNvCxnSpPr>
            <a:cxnSpLocks/>
          </p:cNvCxnSpPr>
          <p:nvPr/>
        </p:nvCxnSpPr>
        <p:spPr>
          <a:xfrm>
            <a:off x="2545483" y="3465170"/>
            <a:ext cx="0" cy="314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E17EF92-A116-4429-B607-AD2ED4CF5C87}"/>
              </a:ext>
            </a:extLst>
          </p:cNvPr>
          <p:cNvSpPr txBox="1"/>
          <p:nvPr/>
        </p:nvSpPr>
        <p:spPr>
          <a:xfrm>
            <a:off x="1206989" y="3938948"/>
            <a:ext cx="2853711" cy="523220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strike price – underlying asset price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993E35-304A-42F7-BD64-603DB76B1289}"/>
              </a:ext>
            </a:extLst>
          </p:cNvPr>
          <p:cNvSpPr txBox="1"/>
          <p:nvPr/>
        </p:nvSpPr>
        <p:spPr>
          <a:xfrm>
            <a:off x="6568922" y="4873524"/>
            <a:ext cx="20918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*Greeks: Used in Black Scholes Model</a:t>
            </a:r>
          </a:p>
        </p:txBody>
      </p:sp>
    </p:spTree>
    <p:extLst>
      <p:ext uri="{BB962C8B-B14F-4D97-AF65-F5344CB8AC3E}">
        <p14:creationId xmlns:p14="http://schemas.microsoft.com/office/powerpoint/2010/main" val="167156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BT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67121B"/>
      </a:accent1>
      <a:accent2>
        <a:srgbClr val="B40000"/>
      </a:accent2>
      <a:accent3>
        <a:srgbClr val="A5A5A5"/>
      </a:accent3>
      <a:accent4>
        <a:srgbClr val="7F7F7F"/>
      </a:accent4>
      <a:accent5>
        <a:srgbClr val="F2F2F2"/>
      </a:accent5>
      <a:accent6>
        <a:srgbClr val="7F7F7F"/>
      </a:accent6>
      <a:hlink>
        <a:srgbClr val="67121B"/>
      </a:hlink>
      <a:folHlink>
        <a:srgbClr val="B4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22750</TotalTime>
  <Words>1388</Words>
  <Application>Microsoft Office PowerPoint</Application>
  <PresentationFormat>On-screen Show (16:9)</PresentationFormat>
  <Paragraphs>232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Raleway</vt:lpstr>
      <vt:lpstr>Arial</vt:lpstr>
      <vt:lpstr>Open Sans</vt:lpstr>
      <vt:lpstr>Office Theme</vt:lpstr>
      <vt:lpstr>Option Basics</vt:lpstr>
      <vt:lpstr>Course Objective </vt:lpstr>
      <vt:lpstr>Course Outline</vt:lpstr>
      <vt:lpstr>What is Included in This Course </vt:lpstr>
      <vt:lpstr>Why Options? </vt:lpstr>
      <vt:lpstr>Cutting Through Noise </vt:lpstr>
      <vt:lpstr>Way of Thinking Rather than Strategy </vt:lpstr>
      <vt:lpstr>Why is it important?</vt:lpstr>
      <vt:lpstr>Understanding Option Pricing</vt:lpstr>
      <vt:lpstr>Option Pricing: Example</vt:lpstr>
      <vt:lpstr>Extrinsic Value: Greeks</vt:lpstr>
      <vt:lpstr>Two Way to Use Options</vt:lpstr>
      <vt:lpstr>Key Things to Remember</vt:lpstr>
      <vt:lpstr>Option Expiry and Settlement</vt:lpstr>
      <vt:lpstr>Time Decay</vt:lpstr>
      <vt:lpstr>VIX and Options</vt:lpstr>
      <vt:lpstr>Payout Diagram</vt:lpstr>
      <vt:lpstr>Payout Diagram</vt:lpstr>
      <vt:lpstr>Liquidity </vt:lpstr>
      <vt:lpstr>Option Open Interest and Volume</vt:lpstr>
      <vt:lpstr>Their Impact on Volatility</vt:lpstr>
      <vt:lpstr>What is Volatility</vt:lpstr>
      <vt:lpstr>Understanding Volatility</vt:lpstr>
      <vt:lpstr>Understanding Volatility</vt:lpstr>
      <vt:lpstr>Understanding Volatility </vt:lpstr>
      <vt:lpstr>Market Makers of the Option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Basics</dc:title>
  <cp:lastModifiedBy>A A</cp:lastModifiedBy>
  <cp:revision>90</cp:revision>
  <dcterms:modified xsi:type="dcterms:W3CDTF">2021-06-28T21:47:37Z</dcterms:modified>
</cp:coreProperties>
</file>