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5" r:id="rId3"/>
    <p:sldId id="295" r:id="rId4"/>
    <p:sldId id="286" r:id="rId5"/>
    <p:sldId id="293" r:id="rId6"/>
    <p:sldId id="287" r:id="rId7"/>
    <p:sldId id="288" r:id="rId8"/>
    <p:sldId id="289" r:id="rId9"/>
    <p:sldId id="300" r:id="rId10"/>
    <p:sldId id="298" r:id="rId11"/>
    <p:sldId id="299" r:id="rId12"/>
    <p:sldId id="290" r:id="rId13"/>
    <p:sldId id="291" r:id="rId14"/>
    <p:sldId id="292" r:id="rId15"/>
    <p:sldId id="296" r:id="rId16"/>
    <p:sldId id="297" r:id="rId17"/>
    <p:sldId id="294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ad Champagne" initials="JC" lastIdx="3" clrIdx="0">
    <p:extLst>
      <p:ext uri="{19B8F6BF-5375-455C-9EA6-DF929625EA0E}">
        <p15:presenceInfo xmlns:p15="http://schemas.microsoft.com/office/powerpoint/2012/main" userId="2cacf35b6f4732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IX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39616791395475E-2"/>
          <c:y val="3.8959586610061388E-2"/>
          <c:w val="0.89723377684750771"/>
          <c:h val="0.787128667311624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Sheet2!$E$12</c:f>
              <c:strCache>
                <c:ptCount val="1"/>
                <c:pt idx="0">
                  <c:v>Options Expiring Worthless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Sheet2!$D$13:$D$15</c:f>
              <c:numCache>
                <c:formatCode>General</c:formatCode>
                <c:ptCount val="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</c:numCache>
            </c:numRef>
          </c:cat>
          <c:val>
            <c:numRef>
              <c:f>Sheet2!$E$13:$E$15</c:f>
              <c:numCache>
                <c:formatCode>#,##0</c:formatCode>
                <c:ptCount val="3"/>
                <c:pt idx="0">
                  <c:v>6752321</c:v>
                </c:pt>
                <c:pt idx="1">
                  <c:v>6973337</c:v>
                </c:pt>
                <c:pt idx="2">
                  <c:v>6277480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C-475C-8A44-15449A0DAD63}"/>
            </c:ext>
          </c:extLst>
        </c:ser>
        <c:ser>
          <c:idx val="2"/>
          <c:order val="1"/>
          <c:tx>
            <c:strRef>
              <c:f>Sheet2!$F$12</c:f>
              <c:strCache>
                <c:ptCount val="1"/>
                <c:pt idx="0">
                  <c:v>Total Options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Sheet2!$D$13:$D$15</c:f>
              <c:numCache>
                <c:formatCode>General</c:formatCode>
                <c:ptCount val="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</c:numCache>
            </c:numRef>
          </c:cat>
          <c:val>
            <c:numRef>
              <c:f>Sheet2!$F$13:$F$15</c:f>
              <c:numCache>
                <c:formatCode>#,##0</c:formatCode>
                <c:ptCount val="3"/>
                <c:pt idx="0">
                  <c:v>8834603</c:v>
                </c:pt>
                <c:pt idx="1">
                  <c:v>9204123</c:v>
                </c:pt>
                <c:pt idx="2">
                  <c:v>8095850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C-475C-8A44-15449A0DA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663802680"/>
        <c:axId val="663803664"/>
      </c:barChart>
      <c:catAx>
        <c:axId val="66380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63803664"/>
        <c:crosses val="autoZero"/>
        <c:auto val="1"/>
        <c:lblAlgn val="ctr"/>
        <c:lblOffset val="100"/>
        <c:noMultiLvlLbl val="0"/>
      </c:catAx>
      <c:valAx>
        <c:axId val="6638036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6380268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11045776590691E-2"/>
          <c:y val="2.0487945814661131E-2"/>
          <c:w val="0.53453895107422622"/>
          <c:h val="5.7981015083592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130F5-4737-4182-8277-C9EB27CE7D87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3A0CAD-74CF-47CD-B9A0-4BDFFE9B0E95}">
      <dgm:prSet phldrT="[Text]"/>
      <dgm:spPr/>
      <dgm:t>
        <a:bodyPr/>
        <a:lstStyle/>
        <a:p>
          <a:r>
            <a:rPr lang="en-US" b="0" i="0" dirty="0"/>
            <a:t>Two main strategies that are used to generate income in your portfolio:</a:t>
          </a:r>
          <a:endParaRPr lang="en-US" dirty="0"/>
        </a:p>
      </dgm:t>
    </dgm:pt>
    <dgm:pt modelId="{F23F8016-887F-40A6-B07E-17EC8EDAD094}" type="parTrans" cxnId="{CA4861B3-EE1B-4963-AE82-C78786C26549}">
      <dgm:prSet/>
      <dgm:spPr/>
      <dgm:t>
        <a:bodyPr/>
        <a:lstStyle/>
        <a:p>
          <a:endParaRPr lang="en-US"/>
        </a:p>
      </dgm:t>
    </dgm:pt>
    <dgm:pt modelId="{3D19D2EC-21AD-4AC7-A466-433545D14748}" type="sibTrans" cxnId="{CA4861B3-EE1B-4963-AE82-C78786C26549}">
      <dgm:prSet/>
      <dgm:spPr/>
      <dgm:t>
        <a:bodyPr/>
        <a:lstStyle/>
        <a:p>
          <a:endParaRPr lang="en-US"/>
        </a:p>
      </dgm:t>
    </dgm:pt>
    <dgm:pt modelId="{E7308DD3-DB12-4956-A73C-9270C7CE0158}">
      <dgm:prSet phldrT="[Text]"/>
      <dgm:spPr/>
      <dgm:t>
        <a:bodyPr/>
        <a:lstStyle/>
        <a:p>
          <a:r>
            <a:rPr lang="en-US" b="0" i="0" dirty="0"/>
            <a:t>Selling calls </a:t>
          </a:r>
          <a:endParaRPr lang="en-US" dirty="0"/>
        </a:p>
      </dgm:t>
    </dgm:pt>
    <dgm:pt modelId="{C55D68D1-DC74-48ED-B55B-C98CFAFFF225}" type="parTrans" cxnId="{1925B761-C0D6-4812-B9BD-275113CADA9E}">
      <dgm:prSet/>
      <dgm:spPr/>
      <dgm:t>
        <a:bodyPr/>
        <a:lstStyle/>
        <a:p>
          <a:endParaRPr lang="en-US"/>
        </a:p>
      </dgm:t>
    </dgm:pt>
    <dgm:pt modelId="{38491454-EAD0-46B4-B8B9-F88DCB87B08C}" type="sibTrans" cxnId="{1925B761-C0D6-4812-B9BD-275113CADA9E}">
      <dgm:prSet/>
      <dgm:spPr/>
      <dgm:t>
        <a:bodyPr/>
        <a:lstStyle/>
        <a:p>
          <a:endParaRPr lang="en-US"/>
        </a:p>
      </dgm:t>
    </dgm:pt>
    <dgm:pt modelId="{B323D192-359E-44F5-B513-ACA251FDD5C3}">
      <dgm:prSet phldrT="[Text]"/>
      <dgm:spPr/>
      <dgm:t>
        <a:bodyPr/>
        <a:lstStyle/>
        <a:p>
          <a:r>
            <a:rPr lang="en-US" b="0" i="0" dirty="0"/>
            <a:t>Selling puts </a:t>
          </a:r>
          <a:endParaRPr lang="en-US" dirty="0"/>
        </a:p>
      </dgm:t>
    </dgm:pt>
    <dgm:pt modelId="{72CBBA15-0C7F-4048-BAA9-2D7C8349BB63}" type="parTrans" cxnId="{81DBCB06-C785-485A-B2D4-EA300552A63B}">
      <dgm:prSet/>
      <dgm:spPr/>
      <dgm:t>
        <a:bodyPr/>
        <a:lstStyle/>
        <a:p>
          <a:endParaRPr lang="en-US"/>
        </a:p>
      </dgm:t>
    </dgm:pt>
    <dgm:pt modelId="{92CF165B-4DB8-44B0-9237-9083876D66C5}" type="sibTrans" cxnId="{81DBCB06-C785-485A-B2D4-EA300552A63B}">
      <dgm:prSet/>
      <dgm:spPr/>
      <dgm:t>
        <a:bodyPr/>
        <a:lstStyle/>
        <a:p>
          <a:endParaRPr lang="en-US"/>
        </a:p>
      </dgm:t>
    </dgm:pt>
    <dgm:pt modelId="{28D32E2C-6D1C-41CC-9182-2E40DC973353}" type="pres">
      <dgm:prSet presAssocID="{8C6130F5-4737-4182-8277-C9EB27CE7D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3F1542-5A1D-4B99-B89D-8804ABB1BAB5}" type="pres">
      <dgm:prSet presAssocID="{8C6130F5-4737-4182-8277-C9EB27CE7D87}" presName="hierFlow" presStyleCnt="0"/>
      <dgm:spPr/>
    </dgm:pt>
    <dgm:pt modelId="{DF75205C-F149-4C01-88D2-A5792A429766}" type="pres">
      <dgm:prSet presAssocID="{8C6130F5-4737-4182-8277-C9EB27CE7D8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7C7A8A-FEB3-4878-BED9-24668C555A5D}" type="pres">
      <dgm:prSet presAssocID="{5B3A0CAD-74CF-47CD-B9A0-4BDFFE9B0E95}" presName="Name14" presStyleCnt="0"/>
      <dgm:spPr/>
    </dgm:pt>
    <dgm:pt modelId="{7A7D7241-03F8-4D7F-AAB8-C8D931A7FF2E}" type="pres">
      <dgm:prSet presAssocID="{5B3A0CAD-74CF-47CD-B9A0-4BDFFE9B0E95}" presName="level1Shape" presStyleLbl="node0" presStyleIdx="0" presStyleCnt="1">
        <dgm:presLayoutVars>
          <dgm:chPref val="3"/>
        </dgm:presLayoutVars>
      </dgm:prSet>
      <dgm:spPr/>
    </dgm:pt>
    <dgm:pt modelId="{1389F57D-7927-4343-8FFD-C46F15A56AFC}" type="pres">
      <dgm:prSet presAssocID="{5B3A0CAD-74CF-47CD-B9A0-4BDFFE9B0E95}" presName="hierChild2" presStyleCnt="0"/>
      <dgm:spPr/>
    </dgm:pt>
    <dgm:pt modelId="{C7C00200-393B-4CE3-B5CC-91EBEB6E5180}" type="pres">
      <dgm:prSet presAssocID="{C55D68D1-DC74-48ED-B55B-C98CFAFFF225}" presName="Name19" presStyleLbl="parChTrans1D2" presStyleIdx="0" presStyleCnt="2"/>
      <dgm:spPr/>
    </dgm:pt>
    <dgm:pt modelId="{5A251A76-16BF-401E-B21B-9ADC4056905B}" type="pres">
      <dgm:prSet presAssocID="{E7308DD3-DB12-4956-A73C-9270C7CE0158}" presName="Name21" presStyleCnt="0"/>
      <dgm:spPr/>
    </dgm:pt>
    <dgm:pt modelId="{C91AE877-7589-439F-B979-58F32F621A73}" type="pres">
      <dgm:prSet presAssocID="{E7308DD3-DB12-4956-A73C-9270C7CE0158}" presName="level2Shape" presStyleLbl="node2" presStyleIdx="0" presStyleCnt="2"/>
      <dgm:spPr/>
    </dgm:pt>
    <dgm:pt modelId="{534A1429-9B25-4A8F-B378-5E34A191F4FD}" type="pres">
      <dgm:prSet presAssocID="{E7308DD3-DB12-4956-A73C-9270C7CE0158}" presName="hierChild3" presStyleCnt="0"/>
      <dgm:spPr/>
    </dgm:pt>
    <dgm:pt modelId="{12052698-F55C-4E28-91F5-90424B788A99}" type="pres">
      <dgm:prSet presAssocID="{72CBBA15-0C7F-4048-BAA9-2D7C8349BB63}" presName="Name19" presStyleLbl="parChTrans1D2" presStyleIdx="1" presStyleCnt="2"/>
      <dgm:spPr/>
    </dgm:pt>
    <dgm:pt modelId="{B64B14BB-F93D-4859-A823-B4711A3E1789}" type="pres">
      <dgm:prSet presAssocID="{B323D192-359E-44F5-B513-ACA251FDD5C3}" presName="Name21" presStyleCnt="0"/>
      <dgm:spPr/>
    </dgm:pt>
    <dgm:pt modelId="{8F16FA41-1815-4F55-BF0E-455DB9D71171}" type="pres">
      <dgm:prSet presAssocID="{B323D192-359E-44F5-B513-ACA251FDD5C3}" presName="level2Shape" presStyleLbl="node2" presStyleIdx="1" presStyleCnt="2"/>
      <dgm:spPr/>
    </dgm:pt>
    <dgm:pt modelId="{70E351E8-294F-4CA8-9184-80C9BD5511E5}" type="pres">
      <dgm:prSet presAssocID="{B323D192-359E-44F5-B513-ACA251FDD5C3}" presName="hierChild3" presStyleCnt="0"/>
      <dgm:spPr/>
    </dgm:pt>
    <dgm:pt modelId="{0EB666B9-C67E-4920-A623-E54F05445BA1}" type="pres">
      <dgm:prSet presAssocID="{8C6130F5-4737-4182-8277-C9EB27CE7D87}" presName="bgShapesFlow" presStyleCnt="0"/>
      <dgm:spPr/>
    </dgm:pt>
  </dgm:ptLst>
  <dgm:cxnLst>
    <dgm:cxn modelId="{81DBCB06-C785-485A-B2D4-EA300552A63B}" srcId="{5B3A0CAD-74CF-47CD-B9A0-4BDFFE9B0E95}" destId="{B323D192-359E-44F5-B513-ACA251FDD5C3}" srcOrd="1" destOrd="0" parTransId="{72CBBA15-0C7F-4048-BAA9-2D7C8349BB63}" sibTransId="{92CF165B-4DB8-44B0-9237-9083876D66C5}"/>
    <dgm:cxn modelId="{5632C909-D948-4616-B20A-AD8BFF4AA2CC}" type="presOf" srcId="{C55D68D1-DC74-48ED-B55B-C98CFAFFF225}" destId="{C7C00200-393B-4CE3-B5CC-91EBEB6E5180}" srcOrd="0" destOrd="0" presId="urn:microsoft.com/office/officeart/2005/8/layout/hierarchy6"/>
    <dgm:cxn modelId="{1925B761-C0D6-4812-B9BD-275113CADA9E}" srcId="{5B3A0CAD-74CF-47CD-B9A0-4BDFFE9B0E95}" destId="{E7308DD3-DB12-4956-A73C-9270C7CE0158}" srcOrd="0" destOrd="0" parTransId="{C55D68D1-DC74-48ED-B55B-C98CFAFFF225}" sibTransId="{38491454-EAD0-46B4-B8B9-F88DCB87B08C}"/>
    <dgm:cxn modelId="{A19D5D68-FCCC-48A8-973E-CBCF080AA75B}" type="presOf" srcId="{5B3A0CAD-74CF-47CD-B9A0-4BDFFE9B0E95}" destId="{7A7D7241-03F8-4D7F-AAB8-C8D931A7FF2E}" srcOrd="0" destOrd="0" presId="urn:microsoft.com/office/officeart/2005/8/layout/hierarchy6"/>
    <dgm:cxn modelId="{C5CDD749-0A73-4C70-B4A2-B0593B1BF2FE}" type="presOf" srcId="{8C6130F5-4737-4182-8277-C9EB27CE7D87}" destId="{28D32E2C-6D1C-41CC-9182-2E40DC973353}" srcOrd="0" destOrd="0" presId="urn:microsoft.com/office/officeart/2005/8/layout/hierarchy6"/>
    <dgm:cxn modelId="{27903A80-728E-4048-BA7D-9A0D973BFF2D}" type="presOf" srcId="{E7308DD3-DB12-4956-A73C-9270C7CE0158}" destId="{C91AE877-7589-439F-B979-58F32F621A73}" srcOrd="0" destOrd="0" presId="urn:microsoft.com/office/officeart/2005/8/layout/hierarchy6"/>
    <dgm:cxn modelId="{A572A09B-6E56-41CD-85D4-FFBE952E04C4}" type="presOf" srcId="{72CBBA15-0C7F-4048-BAA9-2D7C8349BB63}" destId="{12052698-F55C-4E28-91F5-90424B788A99}" srcOrd="0" destOrd="0" presId="urn:microsoft.com/office/officeart/2005/8/layout/hierarchy6"/>
    <dgm:cxn modelId="{F0CF22B3-6B73-4451-BB62-C9B676F3C801}" type="presOf" srcId="{B323D192-359E-44F5-B513-ACA251FDD5C3}" destId="{8F16FA41-1815-4F55-BF0E-455DB9D71171}" srcOrd="0" destOrd="0" presId="urn:microsoft.com/office/officeart/2005/8/layout/hierarchy6"/>
    <dgm:cxn modelId="{CA4861B3-EE1B-4963-AE82-C78786C26549}" srcId="{8C6130F5-4737-4182-8277-C9EB27CE7D87}" destId="{5B3A0CAD-74CF-47CD-B9A0-4BDFFE9B0E95}" srcOrd="0" destOrd="0" parTransId="{F23F8016-887F-40A6-B07E-17EC8EDAD094}" sibTransId="{3D19D2EC-21AD-4AC7-A466-433545D14748}"/>
    <dgm:cxn modelId="{28718816-F217-41FD-B16C-483D15DA9E10}" type="presParOf" srcId="{28D32E2C-6D1C-41CC-9182-2E40DC973353}" destId="{433F1542-5A1D-4B99-B89D-8804ABB1BAB5}" srcOrd="0" destOrd="0" presId="urn:microsoft.com/office/officeart/2005/8/layout/hierarchy6"/>
    <dgm:cxn modelId="{3331F37A-848E-4519-85BC-B111593420EA}" type="presParOf" srcId="{433F1542-5A1D-4B99-B89D-8804ABB1BAB5}" destId="{DF75205C-F149-4C01-88D2-A5792A429766}" srcOrd="0" destOrd="0" presId="urn:microsoft.com/office/officeart/2005/8/layout/hierarchy6"/>
    <dgm:cxn modelId="{FDDDD0E4-6B3C-4814-8CA9-BD3F9802BEDE}" type="presParOf" srcId="{DF75205C-F149-4C01-88D2-A5792A429766}" destId="{637C7A8A-FEB3-4878-BED9-24668C555A5D}" srcOrd="0" destOrd="0" presId="urn:microsoft.com/office/officeart/2005/8/layout/hierarchy6"/>
    <dgm:cxn modelId="{B206C1A6-36EA-49A4-998B-78DF6C94BD19}" type="presParOf" srcId="{637C7A8A-FEB3-4878-BED9-24668C555A5D}" destId="{7A7D7241-03F8-4D7F-AAB8-C8D931A7FF2E}" srcOrd="0" destOrd="0" presId="urn:microsoft.com/office/officeart/2005/8/layout/hierarchy6"/>
    <dgm:cxn modelId="{3FDBF21F-2DE8-4E89-94F9-F53BAA745538}" type="presParOf" srcId="{637C7A8A-FEB3-4878-BED9-24668C555A5D}" destId="{1389F57D-7927-4343-8FFD-C46F15A56AFC}" srcOrd="1" destOrd="0" presId="urn:microsoft.com/office/officeart/2005/8/layout/hierarchy6"/>
    <dgm:cxn modelId="{41C75D9D-18E3-488F-AA2B-BCA64A32BF2A}" type="presParOf" srcId="{1389F57D-7927-4343-8FFD-C46F15A56AFC}" destId="{C7C00200-393B-4CE3-B5CC-91EBEB6E5180}" srcOrd="0" destOrd="0" presId="urn:microsoft.com/office/officeart/2005/8/layout/hierarchy6"/>
    <dgm:cxn modelId="{9B630F91-CCEE-495F-AFCE-7C79DF7AB93C}" type="presParOf" srcId="{1389F57D-7927-4343-8FFD-C46F15A56AFC}" destId="{5A251A76-16BF-401E-B21B-9ADC4056905B}" srcOrd="1" destOrd="0" presId="urn:microsoft.com/office/officeart/2005/8/layout/hierarchy6"/>
    <dgm:cxn modelId="{F643BBA5-6DBD-41FD-B932-0413E0871DA1}" type="presParOf" srcId="{5A251A76-16BF-401E-B21B-9ADC4056905B}" destId="{C91AE877-7589-439F-B979-58F32F621A73}" srcOrd="0" destOrd="0" presId="urn:microsoft.com/office/officeart/2005/8/layout/hierarchy6"/>
    <dgm:cxn modelId="{01327FE4-AA9B-46AB-B508-1AE1C9E9B853}" type="presParOf" srcId="{5A251A76-16BF-401E-B21B-9ADC4056905B}" destId="{534A1429-9B25-4A8F-B378-5E34A191F4FD}" srcOrd="1" destOrd="0" presId="urn:microsoft.com/office/officeart/2005/8/layout/hierarchy6"/>
    <dgm:cxn modelId="{C0885C83-0712-4B26-89B2-BB65ACB544EF}" type="presParOf" srcId="{1389F57D-7927-4343-8FFD-C46F15A56AFC}" destId="{12052698-F55C-4E28-91F5-90424B788A99}" srcOrd="2" destOrd="0" presId="urn:microsoft.com/office/officeart/2005/8/layout/hierarchy6"/>
    <dgm:cxn modelId="{C80BF5B8-4C2E-4F42-B195-7D4B479C3457}" type="presParOf" srcId="{1389F57D-7927-4343-8FFD-C46F15A56AFC}" destId="{B64B14BB-F93D-4859-A823-B4711A3E1789}" srcOrd="3" destOrd="0" presId="urn:microsoft.com/office/officeart/2005/8/layout/hierarchy6"/>
    <dgm:cxn modelId="{34B82987-8019-4E10-AB27-7F72841F9B92}" type="presParOf" srcId="{B64B14BB-F93D-4859-A823-B4711A3E1789}" destId="{8F16FA41-1815-4F55-BF0E-455DB9D71171}" srcOrd="0" destOrd="0" presId="urn:microsoft.com/office/officeart/2005/8/layout/hierarchy6"/>
    <dgm:cxn modelId="{AC20E208-ECF7-40D3-889E-203E98F53709}" type="presParOf" srcId="{B64B14BB-F93D-4859-A823-B4711A3E1789}" destId="{70E351E8-294F-4CA8-9184-80C9BD5511E5}" srcOrd="1" destOrd="0" presId="urn:microsoft.com/office/officeart/2005/8/layout/hierarchy6"/>
    <dgm:cxn modelId="{3705361A-B6AA-4893-908B-7AC565D3622B}" type="presParOf" srcId="{28D32E2C-6D1C-41CC-9182-2E40DC973353}" destId="{0EB666B9-C67E-4920-A623-E54F05445BA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D7241-03F8-4D7F-AAB8-C8D931A7FF2E}">
      <dsp:nvSpPr>
        <dsp:cNvPr id="0" name=""/>
        <dsp:cNvSpPr/>
      </dsp:nvSpPr>
      <dsp:spPr>
        <a:xfrm>
          <a:off x="2316288" y="2087"/>
          <a:ext cx="2257413" cy="1504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Two main strategies that are used to generate income in your portfolio:</a:t>
          </a:r>
          <a:endParaRPr lang="en-US" sz="1900" kern="1200" dirty="0"/>
        </a:p>
      </dsp:txBody>
      <dsp:txXfrm>
        <a:off x="2360366" y="46165"/>
        <a:ext cx="2169257" cy="1416786"/>
      </dsp:txXfrm>
    </dsp:sp>
    <dsp:sp modelId="{C7C00200-393B-4CE3-B5CC-91EBEB6E5180}">
      <dsp:nvSpPr>
        <dsp:cNvPr id="0" name=""/>
        <dsp:cNvSpPr/>
      </dsp:nvSpPr>
      <dsp:spPr>
        <a:xfrm>
          <a:off x="1977676" y="1507029"/>
          <a:ext cx="1467318" cy="601976"/>
        </a:xfrm>
        <a:custGeom>
          <a:avLst/>
          <a:gdLst/>
          <a:ahLst/>
          <a:cxnLst/>
          <a:rect l="0" t="0" r="0" b="0"/>
          <a:pathLst>
            <a:path>
              <a:moveTo>
                <a:pt x="1467318" y="0"/>
              </a:moveTo>
              <a:lnTo>
                <a:pt x="1467318" y="300988"/>
              </a:lnTo>
              <a:lnTo>
                <a:pt x="0" y="300988"/>
              </a:lnTo>
              <a:lnTo>
                <a:pt x="0" y="6019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AE877-7589-439F-B979-58F32F621A73}">
      <dsp:nvSpPr>
        <dsp:cNvPr id="0" name=""/>
        <dsp:cNvSpPr/>
      </dsp:nvSpPr>
      <dsp:spPr>
        <a:xfrm>
          <a:off x="848969" y="2109006"/>
          <a:ext cx="2257413" cy="1504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Selling calls </a:t>
          </a:r>
          <a:endParaRPr lang="en-US" sz="1900" kern="1200" dirty="0"/>
        </a:p>
      </dsp:txBody>
      <dsp:txXfrm>
        <a:off x="893047" y="2153084"/>
        <a:ext cx="2169257" cy="1416786"/>
      </dsp:txXfrm>
    </dsp:sp>
    <dsp:sp modelId="{12052698-F55C-4E28-91F5-90424B788A99}">
      <dsp:nvSpPr>
        <dsp:cNvPr id="0" name=""/>
        <dsp:cNvSpPr/>
      </dsp:nvSpPr>
      <dsp:spPr>
        <a:xfrm>
          <a:off x="3444995" y="1507029"/>
          <a:ext cx="1467318" cy="601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88"/>
              </a:lnTo>
              <a:lnTo>
                <a:pt x="1467318" y="300988"/>
              </a:lnTo>
              <a:lnTo>
                <a:pt x="1467318" y="6019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6FA41-1815-4F55-BF0E-455DB9D71171}">
      <dsp:nvSpPr>
        <dsp:cNvPr id="0" name=""/>
        <dsp:cNvSpPr/>
      </dsp:nvSpPr>
      <dsp:spPr>
        <a:xfrm>
          <a:off x="3783607" y="2109006"/>
          <a:ext cx="2257413" cy="1504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Selling puts </a:t>
          </a:r>
          <a:endParaRPr lang="en-US" sz="1900" kern="1200" dirty="0"/>
        </a:p>
      </dsp:txBody>
      <dsp:txXfrm>
        <a:off x="3827685" y="2153084"/>
        <a:ext cx="2169257" cy="141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0.07439</cdr:x>
      <cdr:y>0.2631</cdr:y>
    </cdr:from>
    <cdr:to>
      <cdr:x>0.9789</cdr:x>
      <cdr:y>0.2631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9D7F92E-4FF2-4B4C-AFD8-FB440D16EA05}"/>
            </a:ext>
          </a:extLst>
        </cdr:cNvPr>
        <cdr:cNvCxnSpPr/>
      </cdr:nvCxnSpPr>
      <cdr:spPr>
        <a:xfrm xmlns:a="http://schemas.openxmlformats.org/drawingml/2006/main" flipV="1">
          <a:off x="616436" y="943425"/>
          <a:ext cx="7494992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00" y="1862700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Income Generating Strategies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DB0A-99DD-4823-A315-5A1AA719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Selling Naked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2084A-6CD5-4C56-94EC-48BC89990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personally do not like selling naked calls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risk to reward do not make any sense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upside call generally has much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implied volatility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 downside puts: hence your premium you collect is too little in comparison to the risk you are accruing!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rule of thumb, you want to avoid strategies that have limited upside and unlimited downside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deviation of historical data is meaningless! You have to look at implied volatility, consider your unsystematic risk and systematic risk caused by the market in general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 you can not trade options after hours and on weekend. If the stock gap up or gap down, a lot could go wrong!  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2735-316B-4411-B62C-D5B3476A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M&amp;A take over? Real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5459F-7F0A-4A30-9CAF-6FE063A2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983411"/>
            <a:ext cx="8513100" cy="1242077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written naked calls on Slack $WORK strike at $32 2 standard deviation away: collect $130 ($1.30 for option contract) in premium </a:t>
            </a:r>
          </a:p>
          <a:p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 comes out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Sales force is going to acquire Slack for $42 a share, all cash deal. Stock gaps up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call are now trading at $13.50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end up loosing over 1k just to collect $130 This is what many call the “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Gap Up risk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B44D8-237A-4150-BB53-3F17948D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" t="6324" r="2494" b="25747"/>
          <a:stretch/>
        </p:blipFill>
        <p:spPr>
          <a:xfrm>
            <a:off x="1900458" y="2438990"/>
            <a:ext cx="4760260" cy="1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2BDF-4642-4BB9-86EE-E9BC01A2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Selling 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8F947-98F1-4851-B3A0-9FD00A40A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is targeted buy i.e. putting a limit-buy order, but you are </a:t>
            </a:r>
            <a:r>
              <a:rPr 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paid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perfect strategy in case you are looking to add a security at a certain price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be used speculatively for potential reversals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cost average for stocks as you get exactly the price you want, if you get assigned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2C275-7133-4C9A-BECA-16609F1EEC06}"/>
              </a:ext>
            </a:extLst>
          </p:cNvPr>
          <p:cNvGrpSpPr/>
          <p:nvPr/>
        </p:nvGrpSpPr>
        <p:grpSpPr>
          <a:xfrm>
            <a:off x="1641262" y="2358132"/>
            <a:ext cx="5133109" cy="2319479"/>
            <a:chOff x="862445" y="2867892"/>
            <a:chExt cx="1409700" cy="15727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B726C6B-55D0-4ED7-B0CC-AC289472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115289-06F3-4A27-8BD7-400555B82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CC5E456-C9A2-4D56-AB5C-5485BE5FED64}"/>
              </a:ext>
            </a:extLst>
          </p:cNvPr>
          <p:cNvSpPr txBox="1"/>
          <p:nvPr/>
        </p:nvSpPr>
        <p:spPr>
          <a:xfrm>
            <a:off x="6720015" y="3622355"/>
            <a:ext cx="8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37F3FD-EBC7-443D-8877-13D6B6CB651C}"/>
              </a:ext>
            </a:extLst>
          </p:cNvPr>
          <p:cNvCxnSpPr>
            <a:cxnSpLocks/>
          </p:cNvCxnSpPr>
          <p:nvPr/>
        </p:nvCxnSpPr>
        <p:spPr>
          <a:xfrm>
            <a:off x="3422074" y="2799585"/>
            <a:ext cx="26904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AE05F3-3B8D-4768-82CD-3B5D7D8FE7C5}"/>
              </a:ext>
            </a:extLst>
          </p:cNvPr>
          <p:cNvCxnSpPr>
            <a:cxnSpLocks/>
          </p:cNvCxnSpPr>
          <p:nvPr/>
        </p:nvCxnSpPr>
        <p:spPr>
          <a:xfrm flipH="1">
            <a:off x="1696680" y="2784421"/>
            <a:ext cx="1746175" cy="1702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3F5AEB-15FF-4A29-835A-A4B8250D91F3}"/>
              </a:ext>
            </a:extLst>
          </p:cNvPr>
          <p:cNvSpPr txBox="1"/>
          <p:nvPr/>
        </p:nvSpPr>
        <p:spPr>
          <a:xfrm>
            <a:off x="1121721" y="2395791"/>
            <a:ext cx="51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P&amp;L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DAA566-99AA-4FEF-88AA-66B6E3CF9FAD}"/>
              </a:ext>
            </a:extLst>
          </p:cNvPr>
          <p:cNvCxnSpPr>
            <a:cxnSpLocks/>
          </p:cNvCxnSpPr>
          <p:nvPr/>
        </p:nvCxnSpPr>
        <p:spPr>
          <a:xfrm>
            <a:off x="6124830" y="2952310"/>
            <a:ext cx="595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BFB7F8-DCA2-4BF3-BA8A-543F89A481F4}"/>
              </a:ext>
            </a:extLst>
          </p:cNvPr>
          <p:cNvSpPr txBox="1"/>
          <p:nvPr/>
        </p:nvSpPr>
        <p:spPr>
          <a:xfrm>
            <a:off x="6893651" y="2668248"/>
            <a:ext cx="130372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case scenario: collect all the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6BE157-5D3D-46B4-B7E5-A9D985440E55}"/>
              </a:ext>
            </a:extLst>
          </p:cNvPr>
          <p:cNvSpPr txBox="1"/>
          <p:nvPr/>
        </p:nvSpPr>
        <p:spPr>
          <a:xfrm>
            <a:off x="3696147" y="4070223"/>
            <a:ext cx="214234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 in every dollar for losses after the strike price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4CAFD6-F38B-4BE6-8E79-401177070BCD}"/>
              </a:ext>
            </a:extLst>
          </p:cNvPr>
          <p:cNvCxnSpPr>
            <a:cxnSpLocks/>
          </p:cNvCxnSpPr>
          <p:nvPr/>
        </p:nvCxnSpPr>
        <p:spPr>
          <a:xfrm flipH="1" flipV="1">
            <a:off x="3345873" y="3822937"/>
            <a:ext cx="223628" cy="59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8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2CAD-6339-46AF-9CBC-2A39B323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Targeted 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28A04-7E44-4BFF-8C19-1C7BF9EB2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want to add $SHOP to my portfolio, but only at or below $900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could put a limit buy order at $900, or sell puts at $900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B2D54-0C2A-45CB-A990-979DA8E6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4" y="2154382"/>
            <a:ext cx="4883286" cy="21630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8F7D09-F75A-4F03-9691-A6A92BC16242}"/>
              </a:ext>
            </a:extLst>
          </p:cNvPr>
          <p:cNvSpPr/>
          <p:nvPr/>
        </p:nvSpPr>
        <p:spPr>
          <a:xfrm>
            <a:off x="526472" y="2154382"/>
            <a:ext cx="540327" cy="39485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D5491-F049-48D1-80C6-2051B41F678A}"/>
              </a:ext>
            </a:extLst>
          </p:cNvPr>
          <p:cNvSpPr/>
          <p:nvPr/>
        </p:nvSpPr>
        <p:spPr>
          <a:xfrm>
            <a:off x="1842656" y="2830511"/>
            <a:ext cx="3269672" cy="12050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6923CC-4DCF-485F-B57F-2554E3D7E64E}"/>
                  </a:ext>
                </a:extLst>
              </p:cNvPr>
              <p:cNvSpPr txBox="1"/>
              <p:nvPr/>
            </p:nvSpPr>
            <p:spPr>
              <a:xfrm>
                <a:off x="6343124" y="1954153"/>
                <a:ext cx="2727030" cy="26455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You sell the $900 Strike Puts and collect $420 in premium. Option expires in 25 days.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Rate of Return (</a:t>
                </a:r>
                <a:r>
                  <a:rPr lang="en-US" dirty="0" err="1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RoR</a:t>
                </a: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$420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$90,000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=0.5%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Annualized </a:t>
                </a:r>
                <a:r>
                  <a:rPr lang="en-US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RoR</a:t>
                </a: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</a:t>
                </a: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7.6%</a:t>
                </a:r>
                <a:r>
                  <a:rPr lang="en-US" sz="1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 </a:t>
                </a: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higher than dividend yield of many deep value stocks</a:t>
                </a: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6923CC-4DCF-485F-B57F-2554E3D7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24" y="1954153"/>
                <a:ext cx="2727030" cy="2645596"/>
              </a:xfrm>
              <a:prstGeom prst="rect">
                <a:avLst/>
              </a:prstGeom>
              <a:blipFill>
                <a:blip r:embed="rId3"/>
                <a:stretch>
                  <a:fillRect l="-463" b="-142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C76692C6-9163-4559-92B5-BEEC9DD26048}"/>
              </a:ext>
            </a:extLst>
          </p:cNvPr>
          <p:cNvSpPr/>
          <p:nvPr/>
        </p:nvSpPr>
        <p:spPr>
          <a:xfrm>
            <a:off x="5627736" y="2951020"/>
            <a:ext cx="561109" cy="43641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5A7F-6B9F-4A2C-9402-E95EEB02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Puts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67DE-68B7-4AB2-8CE2-EB8BD0FFD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Mostly used for reversals, for the stocks that have been sold off heavily and expected to make a reversal (swing or day trading)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be used to buy a stock at a desired price (longer term)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Fantastic way to generate income for portfolio that is aggressive growth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you produce the strategy is not as important as your risk to reward and annualized rate of return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personally do not engage in anything lower than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 annualized yields</a:t>
            </a:r>
          </a:p>
          <a:p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 of thumb: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want to sell puts for stocks that are over sold 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1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5BF2-D5D4-43B4-A67F-6E6FF586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Cautionary Tale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09D48-B6DA-42EB-9937-121A82EE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70900"/>
            <a:ext cx="8513100" cy="18471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are not strategies be solely used! They should be used as part of an ecosystem of strategies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not make a living solely off selling options! The return is just not large enough to make that happen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that normal distribution of a stock is based on the historical volatility. Just because you sell an option 2SD away, that does not mean you have  95% profit probability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8EABD-2148-4238-9B5E-887728F5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14" y="2667120"/>
            <a:ext cx="4793876" cy="17898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024E70-E0F5-4990-9081-5415023E4F35}"/>
              </a:ext>
            </a:extLst>
          </p:cNvPr>
          <p:cNvSpPr/>
          <p:nvPr/>
        </p:nvSpPr>
        <p:spPr>
          <a:xfrm>
            <a:off x="2761911" y="3841090"/>
            <a:ext cx="726140" cy="6115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0A26FF-CDC3-463A-BF74-8C169C45ADFA}"/>
              </a:ext>
            </a:extLst>
          </p:cNvPr>
          <p:cNvSpPr/>
          <p:nvPr/>
        </p:nvSpPr>
        <p:spPr>
          <a:xfrm>
            <a:off x="6224115" y="3841090"/>
            <a:ext cx="726140" cy="61158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76ACE7-8942-444A-9327-DB5A3A3B3B0C}"/>
              </a:ext>
            </a:extLst>
          </p:cNvPr>
          <p:cNvCxnSpPr>
            <a:cxnSpLocks/>
          </p:cNvCxnSpPr>
          <p:nvPr/>
        </p:nvCxnSpPr>
        <p:spPr>
          <a:xfrm flipH="1" flipV="1">
            <a:off x="1542253" y="3749166"/>
            <a:ext cx="972062" cy="263968"/>
          </a:xfrm>
          <a:prstGeom prst="straightConnector1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44E910-3750-4A1C-AEB3-9C61FF7F98B4}"/>
              </a:ext>
            </a:extLst>
          </p:cNvPr>
          <p:cNvSpPr txBox="1"/>
          <p:nvPr/>
        </p:nvSpPr>
        <p:spPr>
          <a:xfrm>
            <a:off x="307334" y="2951369"/>
            <a:ext cx="1145521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Selling the OTM put or OTM call is not a free licenses to print money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23B02-2D9A-49C9-A4EB-6411824143DD}"/>
              </a:ext>
            </a:extLst>
          </p:cNvPr>
          <p:cNvSpPr txBox="1"/>
          <p:nvPr/>
        </p:nvSpPr>
        <p:spPr>
          <a:xfrm>
            <a:off x="7621832" y="2464122"/>
            <a:ext cx="12666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your notional exposure!!!!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do not want take a lot of risk, for tiny amount of profit</a:t>
            </a:r>
          </a:p>
        </p:txBody>
      </p:sp>
    </p:spTree>
    <p:extLst>
      <p:ext uri="{BB962C8B-B14F-4D97-AF65-F5344CB8AC3E}">
        <p14:creationId xmlns:p14="http://schemas.microsoft.com/office/powerpoint/2010/main" val="47087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AEDD-AB46-49DA-B5A5-BE03F962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Notional Exposure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79C69-C311-4F28-AFB5-A395BE2E4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76660"/>
            <a:ext cx="8513100" cy="1082555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personally do not recommend engaging in naked calls or puts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notional exposure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just not worth the reward!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$Snow currently trading at $247 option chain for 30 days out.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A55F2-A02C-4E80-BE0C-1EB42EBA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35" y="1996889"/>
            <a:ext cx="4263278" cy="26116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BFFA57-86E7-4381-8135-3499410EE2BE}"/>
              </a:ext>
            </a:extLst>
          </p:cNvPr>
          <p:cNvSpPr/>
          <p:nvPr/>
        </p:nvSpPr>
        <p:spPr>
          <a:xfrm>
            <a:off x="4123146" y="3691217"/>
            <a:ext cx="1741394" cy="14119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04500B-B22D-48B4-963B-E33296FE1802}"/>
              </a:ext>
            </a:extLst>
          </p:cNvPr>
          <p:cNvCxnSpPr/>
          <p:nvPr/>
        </p:nvCxnSpPr>
        <p:spPr>
          <a:xfrm flipV="1">
            <a:off x="5972678" y="3121176"/>
            <a:ext cx="584386" cy="53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DBDDC2-956D-4555-B1FD-B96E8CF98E0D}"/>
              </a:ext>
            </a:extLst>
          </p:cNvPr>
          <p:cNvSpPr txBox="1"/>
          <p:nvPr/>
        </p:nvSpPr>
        <p:spPr>
          <a:xfrm>
            <a:off x="6718428" y="2698227"/>
            <a:ext cx="136487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notional exposure is $24,000 for $820 reward!</a:t>
            </a:r>
          </a:p>
        </p:txBody>
      </p:sp>
    </p:spTree>
    <p:extLst>
      <p:ext uri="{BB962C8B-B14F-4D97-AF65-F5344CB8AC3E}">
        <p14:creationId xmlns:p14="http://schemas.microsoft.com/office/powerpoint/2010/main" val="175051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10BA-E5B2-45C0-86CD-EDEBB700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Conclusion: Let the Time Work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67430-66C9-4101-A92A-362C256D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983411"/>
            <a:ext cx="4299191" cy="119175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Pick stocks with higher implied volatility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 you would want to own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Bigger premium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8459D1-6221-4B54-B9CB-44CCEAB8676C}"/>
              </a:ext>
            </a:extLst>
          </p:cNvPr>
          <p:cNvGrpSpPr/>
          <p:nvPr/>
        </p:nvGrpSpPr>
        <p:grpSpPr>
          <a:xfrm>
            <a:off x="2452255" y="1870364"/>
            <a:ext cx="5035450" cy="2743199"/>
            <a:chOff x="907351" y="275116"/>
            <a:chExt cx="7598540" cy="431074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A1F77D0-99C2-4FE2-8D0A-D19F9D6A4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746" y="275116"/>
              <a:ext cx="48491" cy="4310740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D2BEDB7-4680-4E0F-BC7F-37D82E02BDEA}"/>
                </a:ext>
              </a:extLst>
            </p:cNvPr>
            <p:cNvCxnSpPr>
              <a:cxnSpLocks/>
            </p:cNvCxnSpPr>
            <p:nvPr/>
          </p:nvCxnSpPr>
          <p:spPr>
            <a:xfrm>
              <a:off x="907351" y="4540332"/>
              <a:ext cx="7598540" cy="0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6BFC65-8812-48EB-BC32-B26EE98659D5}"/>
                </a:ext>
              </a:extLst>
            </p:cNvPr>
            <p:cNvSpPr/>
            <p:nvPr/>
          </p:nvSpPr>
          <p:spPr>
            <a:xfrm>
              <a:off x="1025237" y="1506134"/>
              <a:ext cx="5444836" cy="3010443"/>
            </a:xfrm>
            <a:custGeom>
              <a:avLst/>
              <a:gdLst>
                <a:gd name="connsiteX0" fmla="*/ 0 w 5417128"/>
                <a:gd name="connsiteY0" fmla="*/ 94065 h 2975810"/>
                <a:gd name="connsiteX1" fmla="*/ 1704110 w 5417128"/>
                <a:gd name="connsiteY1" fmla="*/ 149483 h 2975810"/>
                <a:gd name="connsiteX2" fmla="*/ 4197928 w 5417128"/>
                <a:gd name="connsiteY2" fmla="*/ 1500301 h 2975810"/>
                <a:gd name="connsiteX3" fmla="*/ 5417128 w 5417128"/>
                <a:gd name="connsiteY3" fmla="*/ 2975810 h 297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7128" h="2975810">
                  <a:moveTo>
                    <a:pt x="0" y="94065"/>
                  </a:moveTo>
                  <a:cubicBezTo>
                    <a:pt x="502227" y="4587"/>
                    <a:pt x="1004455" y="-84890"/>
                    <a:pt x="1704110" y="149483"/>
                  </a:cubicBezTo>
                  <a:cubicBezTo>
                    <a:pt x="2403765" y="383856"/>
                    <a:pt x="3579092" y="1029247"/>
                    <a:pt x="4197928" y="1500301"/>
                  </a:cubicBezTo>
                  <a:cubicBezTo>
                    <a:pt x="4816764" y="1971355"/>
                    <a:pt x="5116946" y="2473582"/>
                    <a:pt x="5417128" y="29758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FFF0DE-6EB8-4D04-9D62-739A71083863}"/>
              </a:ext>
            </a:extLst>
          </p:cNvPr>
          <p:cNvSpPr/>
          <p:nvPr/>
        </p:nvSpPr>
        <p:spPr>
          <a:xfrm rot="1840250">
            <a:off x="4317641" y="2957067"/>
            <a:ext cx="931398" cy="11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99C76-69E9-4239-A901-F023F327BD32}"/>
              </a:ext>
            </a:extLst>
          </p:cNvPr>
          <p:cNvSpPr txBox="1"/>
          <p:nvPr/>
        </p:nvSpPr>
        <p:spPr>
          <a:xfrm>
            <a:off x="5717201" y="1801245"/>
            <a:ext cx="1317817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buyer of the option, time is working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you. And the speed is accelerating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D0FBE7-8B6D-4F64-8D03-782C303F66CA}"/>
              </a:ext>
            </a:extLst>
          </p:cNvPr>
          <p:cNvSpPr/>
          <p:nvPr/>
        </p:nvSpPr>
        <p:spPr>
          <a:xfrm rot="12534267">
            <a:off x="4087819" y="3344260"/>
            <a:ext cx="931398" cy="11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AA482-3012-40B2-84C3-9A4C67394D6D}"/>
              </a:ext>
            </a:extLst>
          </p:cNvPr>
          <p:cNvSpPr txBox="1"/>
          <p:nvPr/>
        </p:nvSpPr>
        <p:spPr>
          <a:xfrm>
            <a:off x="2690667" y="3595553"/>
            <a:ext cx="170256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seller of the option, time is working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76270-285A-4783-B399-A6C17040FE24}"/>
              </a:ext>
            </a:extLst>
          </p:cNvPr>
          <p:cNvSpPr txBox="1"/>
          <p:nvPr/>
        </p:nvSpPr>
        <p:spPr>
          <a:xfrm>
            <a:off x="1448614" y="2287856"/>
            <a:ext cx="956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premium</a:t>
            </a: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 option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19F87-337B-454D-A8BD-0AF21DE49B62}"/>
              </a:ext>
            </a:extLst>
          </p:cNvPr>
          <p:cNvSpPr txBox="1"/>
          <p:nvPr/>
        </p:nvSpPr>
        <p:spPr>
          <a:xfrm>
            <a:off x="7376411" y="4459674"/>
            <a:ext cx="82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4889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A5C6-CC4D-4D2C-B20F-B57EBAB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2AC6B-1BF3-4419-88E3-A1BA1C1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options : pricing, risk, and returns (review)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option as reliable strategies for hedging, income generating and bets on or against volatility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 options as part of your active trading strategies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add options as a powerful tool for your swing and longer-term strategies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Outline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54B05D-C47B-4E16-A2D0-09988BC0717E}"/>
              </a:ext>
            </a:extLst>
          </p:cNvPr>
          <p:cNvGrpSpPr/>
          <p:nvPr/>
        </p:nvGrpSpPr>
        <p:grpSpPr>
          <a:xfrm>
            <a:off x="3686348" y="901198"/>
            <a:ext cx="4623934" cy="3912762"/>
            <a:chOff x="2537407" y="901198"/>
            <a:chExt cx="4000874" cy="391276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2EF877-2BA7-45B8-8338-96AD208A35AD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asics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9BF79-AB17-42CC-A312-2538E80B5979}"/>
                </a:ext>
              </a:extLst>
            </p:cNvPr>
            <p:cNvSpPr/>
            <p:nvPr/>
          </p:nvSpPr>
          <p:spPr>
            <a:xfrm>
              <a:off x="2537407" y="924845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B4B794-B85B-4182-9253-8FC005FA9487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Income Generation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287A5-0CF6-4968-B56D-2E6D871DA9E1}"/>
                </a:ext>
              </a:extLst>
            </p:cNvPr>
            <p:cNvSpPr/>
            <p:nvPr/>
          </p:nvSpPr>
          <p:spPr>
            <a:xfrm>
              <a:off x="2549158" y="209092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1FB25-AE67-4543-A10F-6E5F9E7608E2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as a Hedging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trategy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AFAEFA-AED9-4FC2-9562-F111C9FC86BD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072D2D-AFB7-4C0F-9999-6F3129053F8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Directional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7967C3-F44D-4C55-AF40-DFD930362BF1}"/>
                </a:ext>
              </a:extLst>
            </p:cNvPr>
            <p:cNvSpPr/>
            <p:nvPr/>
          </p:nvSpPr>
          <p:spPr>
            <a:xfrm>
              <a:off x="2549158" y="316865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9B264-E025-4C02-8914-5AC790C0A782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Range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A512C-F20F-4B3D-92C9-31D8A014BA6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0E67AB-E335-4B6C-AEB0-DB6FC863AECA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Day Trading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45C937-CBBF-4CA7-AA93-A59D5C664919}"/>
                </a:ext>
              </a:extLst>
            </p:cNvPr>
            <p:cNvSpPr/>
            <p:nvPr/>
          </p:nvSpPr>
          <p:spPr>
            <a:xfrm>
              <a:off x="2549158" y="4306833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2A69FC-26DC-49C8-8A6B-61742F0EB0E0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Psychology and Idea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</a:t>
              </a:r>
              <a:r>
                <a:rPr lang="en-US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51">
            <a:extLst>
              <a:ext uri="{FF2B5EF4-FFF2-40B4-BE49-F238E27FC236}">
                <a16:creationId xmlns:a16="http://schemas.microsoft.com/office/drawing/2014/main" id="{70B04818-0756-48EB-A6DE-D6CC87704A13}"/>
              </a:ext>
            </a:extLst>
          </p:cNvPr>
          <p:cNvSpPr txBox="1"/>
          <p:nvPr/>
        </p:nvSpPr>
        <p:spPr>
          <a:xfrm>
            <a:off x="1533818" y="1595467"/>
            <a:ext cx="103122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2</a:t>
            </a: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899FB0E3-98D1-4B93-86BF-3F51B5240814}"/>
              </a:ext>
            </a:extLst>
          </p:cNvPr>
          <p:cNvSpPr/>
          <p:nvPr/>
        </p:nvSpPr>
        <p:spPr>
          <a:xfrm>
            <a:off x="2673573" y="1619966"/>
            <a:ext cx="723188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79E0F1-1F5E-4D4B-8CCE-4908821505DD}"/>
              </a:ext>
            </a:extLst>
          </p:cNvPr>
          <p:cNvSpPr/>
          <p:nvPr/>
        </p:nvSpPr>
        <p:spPr>
          <a:xfrm>
            <a:off x="404475" y="1463217"/>
            <a:ext cx="8249770" cy="56860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9D02059-3B1B-4C29-B4D2-7440B922D048}"/>
              </a:ext>
            </a:extLst>
          </p:cNvPr>
          <p:cNvSpPr/>
          <p:nvPr/>
        </p:nvSpPr>
        <p:spPr>
          <a:xfrm>
            <a:off x="3692764" y="1523023"/>
            <a:ext cx="531320" cy="464427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2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BD9F-9BB2-4290-A6B2-0379E949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Sellers of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EFA6-C6BA-4C4D-8944-09DC746F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94618"/>
            <a:ext cx="8286244" cy="536107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a CME study, 75% of option contracts expired worthless.   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578741-0A2D-4DDD-9303-D02136964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933841"/>
              </p:ext>
            </p:extLst>
          </p:nvPr>
        </p:nvGraphicFramePr>
        <p:xfrm>
          <a:off x="499666" y="1557733"/>
          <a:ext cx="8286244" cy="358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9C1BC9-51A2-471C-B245-06EB3541A2B0}"/>
              </a:ext>
            </a:extLst>
          </p:cNvPr>
          <p:cNvCxnSpPr/>
          <p:nvPr/>
        </p:nvCxnSpPr>
        <p:spPr>
          <a:xfrm flipV="1">
            <a:off x="6024282" y="1855694"/>
            <a:ext cx="410136" cy="52443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65CEEC-BEE1-4485-BBEE-7F2F131690D3}"/>
              </a:ext>
            </a:extLst>
          </p:cNvPr>
          <p:cNvSpPr txBox="1"/>
          <p:nvPr/>
        </p:nvSpPr>
        <p:spPr>
          <a:xfrm>
            <a:off x="6551047" y="1232619"/>
            <a:ext cx="20080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70% of options expiring worthless</a:t>
            </a:r>
          </a:p>
        </p:txBody>
      </p:sp>
    </p:spTree>
    <p:extLst>
      <p:ext uri="{BB962C8B-B14F-4D97-AF65-F5344CB8AC3E}">
        <p14:creationId xmlns:p14="http://schemas.microsoft.com/office/powerpoint/2010/main" val="375428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16B6-E71B-4AE4-9E5B-26FB8FC0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Main Ways of Generating Income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0C2F0-D1BA-4EB7-A146-905670C9B4EF}"/>
              </a:ext>
            </a:extLst>
          </p:cNvPr>
          <p:cNvSpPr/>
          <p:nvPr/>
        </p:nvSpPr>
        <p:spPr>
          <a:xfrm>
            <a:off x="272809" y="983411"/>
            <a:ext cx="6799936" cy="144806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63F7E-48A6-4625-B19A-6BC347BDA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022838"/>
              </p:ext>
            </p:extLst>
          </p:nvPr>
        </p:nvGraphicFramePr>
        <p:xfrm>
          <a:off x="1052945" y="1032164"/>
          <a:ext cx="6889990" cy="36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01B7-AC76-4B3A-92AA-F39F6C58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Selling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C6C3-88E4-423F-8341-18FC77742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466" y="880654"/>
            <a:ext cx="4119865" cy="9309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Selling calls can be a great strategy to generate income for your portfolio</a:t>
            </a:r>
          </a:p>
          <a:p>
            <a:pPr>
              <a:lnSpc>
                <a:spcPct val="70000"/>
              </a:lnSpc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Covered calls or naked calls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8F2D8-CD8F-4973-B64E-77DAA9CC1D5F}"/>
              </a:ext>
            </a:extLst>
          </p:cNvPr>
          <p:cNvGrpSpPr/>
          <p:nvPr/>
        </p:nvGrpSpPr>
        <p:grpSpPr>
          <a:xfrm>
            <a:off x="975191" y="1873515"/>
            <a:ext cx="6310746" cy="2956517"/>
            <a:chOff x="862445" y="2867892"/>
            <a:chExt cx="1409700" cy="15727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8FD83D-C32B-48DD-888C-9E5CEA70DA33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5D8DE28-F4FE-44E5-89CC-9B868C1DE4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C93653-D669-468C-86A6-1A7DFDC9281C}"/>
              </a:ext>
            </a:extLst>
          </p:cNvPr>
          <p:cNvSpPr txBox="1"/>
          <p:nvPr/>
        </p:nvSpPr>
        <p:spPr>
          <a:xfrm>
            <a:off x="7285937" y="3334357"/>
            <a:ext cx="730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96B92-B690-44C2-B35F-B5DC3CF9FFE6}"/>
              </a:ext>
            </a:extLst>
          </p:cNvPr>
          <p:cNvCxnSpPr>
            <a:cxnSpLocks/>
          </p:cNvCxnSpPr>
          <p:nvPr/>
        </p:nvCxnSpPr>
        <p:spPr>
          <a:xfrm>
            <a:off x="2745709" y="2378084"/>
            <a:ext cx="1461430" cy="16852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1C76FF-3FB0-4CAF-8F63-6762E2470478}"/>
              </a:ext>
            </a:extLst>
          </p:cNvPr>
          <p:cNvCxnSpPr>
            <a:cxnSpLocks/>
          </p:cNvCxnSpPr>
          <p:nvPr/>
        </p:nvCxnSpPr>
        <p:spPr>
          <a:xfrm>
            <a:off x="975191" y="2378084"/>
            <a:ext cx="1779871" cy="5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F7EB8C-49A2-486A-B5A6-317D6D203B9E}"/>
              </a:ext>
            </a:extLst>
          </p:cNvPr>
          <p:cNvSpPr/>
          <p:nvPr/>
        </p:nvSpPr>
        <p:spPr>
          <a:xfrm>
            <a:off x="3721858" y="3645148"/>
            <a:ext cx="817412" cy="727821"/>
          </a:xfrm>
          <a:prstGeom prst="ellipse">
            <a:avLst/>
          </a:prstGeom>
          <a:noFill/>
          <a:ln w="952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58FD89-017E-4510-AF2E-C674434DFADD}"/>
              </a:ext>
            </a:extLst>
          </p:cNvPr>
          <p:cNvSpPr txBox="1"/>
          <p:nvPr/>
        </p:nvSpPr>
        <p:spPr>
          <a:xfrm>
            <a:off x="298466" y="1783514"/>
            <a:ext cx="91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40B3A9-E7B1-47F6-92B8-04D9B7445206}"/>
              </a:ext>
            </a:extLst>
          </p:cNvPr>
          <p:cNvCxnSpPr>
            <a:cxnSpLocks/>
          </p:cNvCxnSpPr>
          <p:nvPr/>
        </p:nvCxnSpPr>
        <p:spPr>
          <a:xfrm flipV="1">
            <a:off x="3052938" y="2232932"/>
            <a:ext cx="1108364" cy="16688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82D957-5AA6-4E43-9956-D1F70D429EAC}"/>
              </a:ext>
            </a:extLst>
          </p:cNvPr>
          <p:cNvSpPr txBox="1"/>
          <p:nvPr/>
        </p:nvSpPr>
        <p:spPr>
          <a:xfrm>
            <a:off x="4418331" y="1938170"/>
            <a:ext cx="155863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Case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you collect the premium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0A73D4-42D4-46E9-A72D-BD3F07FEF2D8}"/>
              </a:ext>
            </a:extLst>
          </p:cNvPr>
          <p:cNvSpPr txBox="1"/>
          <p:nvPr/>
        </p:nvSpPr>
        <p:spPr>
          <a:xfrm>
            <a:off x="5545570" y="3838734"/>
            <a:ext cx="206948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1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Worst Case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Participate in a dollar-for-dollar loss above the strike price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0C7785-BD1C-4DF7-8926-DF20D4E0FABE}"/>
              </a:ext>
            </a:extLst>
          </p:cNvPr>
          <p:cNvCxnSpPr>
            <a:cxnSpLocks/>
          </p:cNvCxnSpPr>
          <p:nvPr/>
        </p:nvCxnSpPr>
        <p:spPr>
          <a:xfrm>
            <a:off x="4604732" y="4152657"/>
            <a:ext cx="907472" cy="163131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7F37DE-9B89-4112-8A45-F05F4754FEB0}"/>
              </a:ext>
            </a:extLst>
          </p:cNvPr>
          <p:cNvSpPr/>
          <p:nvPr/>
        </p:nvSpPr>
        <p:spPr>
          <a:xfrm>
            <a:off x="1803647" y="3876953"/>
            <a:ext cx="1634741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could be unlimited if sold naked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D076E-41B9-44D3-9448-C9675562B690}"/>
              </a:ext>
            </a:extLst>
          </p:cNvPr>
          <p:cNvSpPr txBox="1"/>
          <p:nvPr/>
        </p:nvSpPr>
        <p:spPr>
          <a:xfrm>
            <a:off x="3920547" y="968145"/>
            <a:ext cx="4924987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Selling covered call is like renting your house for some rental income</a:t>
            </a:r>
          </a:p>
          <a:p>
            <a:pPr marL="457200" indent="-3175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It can also reduce your Avg price, if you are in a losing position! </a:t>
            </a:r>
          </a:p>
        </p:txBody>
      </p:sp>
    </p:spTree>
    <p:extLst>
      <p:ext uri="{BB962C8B-B14F-4D97-AF65-F5344CB8AC3E}">
        <p14:creationId xmlns:p14="http://schemas.microsoft.com/office/powerpoint/2010/main" val="20953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3535-95DD-46A0-994E-48A4B4E4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Covered Calls - Long Term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8154-8BE9-4AB9-9D6C-DD45DD16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200 shares of PLTR and are hoping to keep long term: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1 - 2 years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price is $23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Hurdle Rate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-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i.e. you would sell at $32 per share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547F8-1818-41FD-9276-23AE743E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2160287"/>
            <a:ext cx="3844801" cy="2517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7CD69-21CD-408F-A341-2ED36AB4DC93}"/>
                  </a:ext>
                </a:extLst>
              </p:cNvPr>
              <p:cNvSpPr txBox="1"/>
              <p:nvPr/>
            </p:nvSpPr>
            <p:spPr>
              <a:xfrm>
                <a:off x="5265792" y="2423131"/>
                <a:ext cx="3387434" cy="19916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You sell 2 covered calls, strike price at $32 and collect $76 in premium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Rate of Return (</a:t>
                </a:r>
                <a:r>
                  <a:rPr lang="en-US" dirty="0" err="1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RoR</a:t>
                </a: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$76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$6400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=1.2%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Annualized </a:t>
                </a:r>
                <a:r>
                  <a:rPr lang="en-US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RoR</a:t>
                </a: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4.361% </a:t>
                </a:r>
                <a:r>
                  <a:rPr lang="en-US" sz="1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</a:t>
                </a:r>
                <a:r>
                  <a:rPr lang="en-US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higher than dividend yield of many deep value stocks</a:t>
                </a:r>
                <a:r>
                  <a:rPr lang="en-US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A7CD69-21CD-408F-A341-2ED36AB4D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2" y="2423131"/>
                <a:ext cx="3387434" cy="1991635"/>
              </a:xfrm>
              <a:prstGeom prst="rect">
                <a:avLst/>
              </a:prstGeom>
              <a:blipFill>
                <a:blip r:embed="rId3"/>
                <a:stretch>
                  <a:fillRect l="-373" r="-1119" b="-2532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1DACB81B-C8B9-4A7B-A7FE-B1C17636CAB1}"/>
              </a:ext>
            </a:extLst>
          </p:cNvPr>
          <p:cNvSpPr/>
          <p:nvPr/>
        </p:nvSpPr>
        <p:spPr>
          <a:xfrm>
            <a:off x="4572000" y="3151910"/>
            <a:ext cx="561109" cy="43641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4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A6C5-A15C-44FB-824B-8E2FD9F8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Calls Strategy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CCC8-A514-4A7A-AE8B-1E22AC15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983412"/>
            <a:ext cx="8365500" cy="150348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could use covered calls for aggressive growth stocks which you are intending to keep for a longer term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could use them after earnings for stocks which has already ran up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could use technical or fundamental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you produce the strategy is not as important as your risk to reward and annualized rate of return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personally do not engage in anything lower than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2% annualized yields</a:t>
            </a:r>
          </a:p>
          <a:p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 of thumb: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want to sell covered calls for stocks that are over extended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9ED0F-0DBC-4E45-BF08-DC3C5A15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0" y="2571750"/>
            <a:ext cx="4919452" cy="19635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39BA99-19F0-4153-ABAD-29BE8612A7AC}"/>
              </a:ext>
            </a:extLst>
          </p:cNvPr>
          <p:cNvCxnSpPr>
            <a:cxnSpLocks/>
          </p:cNvCxnSpPr>
          <p:nvPr/>
        </p:nvCxnSpPr>
        <p:spPr>
          <a:xfrm flipH="1">
            <a:off x="5264727" y="2930236"/>
            <a:ext cx="76202" cy="623281"/>
          </a:xfrm>
          <a:prstGeom prst="straightConnector1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566660-824D-4533-A0C8-72A507ADE9F4}"/>
              </a:ext>
            </a:extLst>
          </p:cNvPr>
          <p:cNvCxnSpPr/>
          <p:nvPr/>
        </p:nvCxnSpPr>
        <p:spPr>
          <a:xfrm>
            <a:off x="5340929" y="3165764"/>
            <a:ext cx="1018309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42DAF3-69E6-42E9-BC19-D35157B4DD96}"/>
              </a:ext>
            </a:extLst>
          </p:cNvPr>
          <p:cNvSpPr txBox="1"/>
          <p:nvPr/>
        </p:nvSpPr>
        <p:spPr>
          <a:xfrm>
            <a:off x="6435440" y="2904154"/>
            <a:ext cx="200198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Divergence from moving averages</a:t>
            </a:r>
          </a:p>
        </p:txBody>
      </p:sp>
    </p:spTree>
    <p:extLst>
      <p:ext uri="{BB962C8B-B14F-4D97-AF65-F5344CB8AC3E}">
        <p14:creationId xmlns:p14="http://schemas.microsoft.com/office/powerpoint/2010/main" val="166699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6F8D-5641-4FE7-9309-BB6484ED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Decay and Selling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C077-60CA-4206-8156-906A79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904848"/>
            <a:ext cx="8513100" cy="36942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Decay slopes get steeper as we move forward in time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this reason, many traders use shorter time frames to write calls, 3 weeks maximum.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7523B9-484E-481C-B0F7-06AC79F880F1}"/>
              </a:ext>
            </a:extLst>
          </p:cNvPr>
          <p:cNvCxnSpPr>
            <a:cxnSpLocks/>
          </p:cNvCxnSpPr>
          <p:nvPr/>
        </p:nvCxnSpPr>
        <p:spPr>
          <a:xfrm flipV="1">
            <a:off x="2058889" y="1710709"/>
            <a:ext cx="32134" cy="2743199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24C9C5-D981-41E4-AA90-02F470BEEAED}"/>
              </a:ext>
            </a:extLst>
          </p:cNvPr>
          <p:cNvCxnSpPr>
            <a:cxnSpLocks/>
          </p:cNvCxnSpPr>
          <p:nvPr/>
        </p:nvCxnSpPr>
        <p:spPr>
          <a:xfrm>
            <a:off x="2016818" y="4424939"/>
            <a:ext cx="5035450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375B9D-3E78-46A5-A970-37601C92BE37}"/>
              </a:ext>
            </a:extLst>
          </p:cNvPr>
          <p:cNvSpPr/>
          <p:nvPr/>
        </p:nvSpPr>
        <p:spPr>
          <a:xfrm rot="3323918">
            <a:off x="4760034" y="3572983"/>
            <a:ext cx="931398" cy="11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327E-3CF6-49B1-9398-68995B83F37E}"/>
              </a:ext>
            </a:extLst>
          </p:cNvPr>
          <p:cNvSpPr txBox="1"/>
          <p:nvPr/>
        </p:nvSpPr>
        <p:spPr>
          <a:xfrm>
            <a:off x="1013177" y="2128202"/>
            <a:ext cx="956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premium</a:t>
            </a: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 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0131B-5867-47A2-8E5E-DEE1CAC91C5D}"/>
              </a:ext>
            </a:extLst>
          </p:cNvPr>
          <p:cNvSpPr txBox="1"/>
          <p:nvPr/>
        </p:nvSpPr>
        <p:spPr>
          <a:xfrm>
            <a:off x="6940974" y="4300020"/>
            <a:ext cx="82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62B604-CD1B-4967-B399-F69572A1C577}"/>
              </a:ext>
            </a:extLst>
          </p:cNvPr>
          <p:cNvSpPr/>
          <p:nvPr/>
        </p:nvSpPr>
        <p:spPr>
          <a:xfrm>
            <a:off x="2140857" y="2831231"/>
            <a:ext cx="3316514" cy="1595626"/>
          </a:xfrm>
          <a:custGeom>
            <a:avLst/>
            <a:gdLst>
              <a:gd name="connsiteX0" fmla="*/ 0 w 3316514"/>
              <a:gd name="connsiteY0" fmla="*/ 64369 h 1595626"/>
              <a:gd name="connsiteX1" fmla="*/ 2068286 w 3316514"/>
              <a:gd name="connsiteY1" fmla="*/ 180483 h 1595626"/>
              <a:gd name="connsiteX2" fmla="*/ 3316514 w 3316514"/>
              <a:gd name="connsiteY2" fmla="*/ 1595626 h 15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514" h="1595626">
                <a:moveTo>
                  <a:pt x="0" y="64369"/>
                </a:moveTo>
                <a:cubicBezTo>
                  <a:pt x="757767" y="-5179"/>
                  <a:pt x="1515534" y="-74727"/>
                  <a:pt x="2068286" y="180483"/>
                </a:cubicBezTo>
                <a:cubicBezTo>
                  <a:pt x="2621038" y="435693"/>
                  <a:pt x="2968776" y="1015659"/>
                  <a:pt x="3316514" y="1595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3A9EB9-B64A-454E-90C6-C4AC24934C97}"/>
              </a:ext>
            </a:extLst>
          </p:cNvPr>
          <p:cNvSpPr/>
          <p:nvPr/>
        </p:nvSpPr>
        <p:spPr>
          <a:xfrm>
            <a:off x="2197926" y="2721365"/>
            <a:ext cx="2089091" cy="3391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896A00-FB76-4277-B3A7-F7D96511D7E9}"/>
              </a:ext>
            </a:extLst>
          </p:cNvPr>
          <p:cNvCxnSpPr/>
          <p:nvPr/>
        </p:nvCxnSpPr>
        <p:spPr>
          <a:xfrm flipV="1">
            <a:off x="3679371" y="2256971"/>
            <a:ext cx="558800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7515DC-F37A-4258-B8C9-83BBA02F9B5A}"/>
              </a:ext>
            </a:extLst>
          </p:cNvPr>
          <p:cNvSpPr txBox="1"/>
          <p:nvPr/>
        </p:nvSpPr>
        <p:spPr>
          <a:xfrm>
            <a:off x="4393921" y="1828329"/>
            <a:ext cx="283294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get most of the time decay benefit in the last few days of the option life</a:t>
            </a:r>
          </a:p>
        </p:txBody>
      </p:sp>
    </p:spTree>
    <p:extLst>
      <p:ext uri="{BB962C8B-B14F-4D97-AF65-F5344CB8AC3E}">
        <p14:creationId xmlns:p14="http://schemas.microsoft.com/office/powerpoint/2010/main" val="379226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16172</TotalTime>
  <Words>1179</Words>
  <Application>Microsoft Office PowerPoint</Application>
  <PresentationFormat>On-screen Show (16:9)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 Math</vt:lpstr>
      <vt:lpstr>Raleway</vt:lpstr>
      <vt:lpstr>Arial</vt:lpstr>
      <vt:lpstr>Open Sans</vt:lpstr>
      <vt:lpstr>Office Theme</vt:lpstr>
      <vt:lpstr>Income Generating Strategies</vt:lpstr>
      <vt:lpstr>Course Objective </vt:lpstr>
      <vt:lpstr>Course Outline</vt:lpstr>
      <vt:lpstr>Sellers of Options</vt:lpstr>
      <vt:lpstr>Two Main Ways of Generating Income </vt:lpstr>
      <vt:lpstr>Selling Calls</vt:lpstr>
      <vt:lpstr>Example: Covered Calls - Long Term </vt:lpstr>
      <vt:lpstr>Covered Calls Strategy </vt:lpstr>
      <vt:lpstr>Time Decay and Selling Calls</vt:lpstr>
      <vt:lpstr>Selling Naked Calls</vt:lpstr>
      <vt:lpstr>M&amp;A take over? Real Example</vt:lpstr>
      <vt:lpstr>Selling Puts</vt:lpstr>
      <vt:lpstr>Example: Targeted Puts</vt:lpstr>
      <vt:lpstr>Targeted Puts Strategy</vt:lpstr>
      <vt:lpstr>A Cautionary Tale</vt:lpstr>
      <vt:lpstr>Understanding Notional Exposure</vt:lpstr>
      <vt:lpstr>Conclusion: Let the Time Work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 A</cp:lastModifiedBy>
  <cp:revision>87</cp:revision>
  <dcterms:modified xsi:type="dcterms:W3CDTF">2021-06-28T21:47:40Z</dcterms:modified>
</cp:coreProperties>
</file>