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3" r:id="rId2"/>
    <p:sldId id="269" r:id="rId3"/>
    <p:sldId id="270" r:id="rId4"/>
    <p:sldId id="796" r:id="rId5"/>
    <p:sldId id="276" r:id="rId6"/>
    <p:sldId id="278" r:id="rId7"/>
    <p:sldId id="277" r:id="rId8"/>
    <p:sldId id="279" r:id="rId9"/>
    <p:sldId id="280" r:id="rId10"/>
    <p:sldId id="797" r:id="rId11"/>
    <p:sldId id="798" r:id="rId12"/>
    <p:sldId id="799" r:id="rId13"/>
    <p:sldId id="800" r:id="rId14"/>
    <p:sldId id="801" r:id="rId15"/>
    <p:sldId id="802" r:id="rId16"/>
    <p:sldId id="708" r:id="rId17"/>
    <p:sldId id="803" r:id="rId18"/>
    <p:sldId id="804" r:id="rId19"/>
    <p:sldId id="805" r:id="rId20"/>
    <p:sldId id="806" r:id="rId21"/>
    <p:sldId id="343" r:id="rId22"/>
    <p:sldId id="352" r:id="rId23"/>
    <p:sldId id="327" r:id="rId24"/>
    <p:sldId id="807" r:id="rId25"/>
    <p:sldId id="808" r:id="rId26"/>
    <p:sldId id="809" r:id="rId27"/>
    <p:sldId id="811" r:id="rId28"/>
    <p:sldId id="810" r:id="rId29"/>
    <p:sldId id="812" r:id="rId30"/>
    <p:sldId id="27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304"/>
    <a:srgbClr val="A17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6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6B3215-B24D-47EB-95C6-7DB399FFEA3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0495B6-DAD0-436B-8D69-EAD01ECD6A11}">
      <dgm:prSet/>
      <dgm:spPr/>
      <dgm:t>
        <a:bodyPr/>
        <a:lstStyle/>
        <a:p>
          <a:r>
            <a:rPr lang="en-CA"/>
            <a:t>What is Implied Volatility</a:t>
          </a:r>
          <a:endParaRPr lang="en-US"/>
        </a:p>
      </dgm:t>
    </dgm:pt>
    <dgm:pt modelId="{BCAC3FA3-D93D-4507-A576-AC2C7E73A553}" type="parTrans" cxnId="{CF9251D7-646D-47BB-BED4-E45A32FA2FC3}">
      <dgm:prSet/>
      <dgm:spPr/>
      <dgm:t>
        <a:bodyPr/>
        <a:lstStyle/>
        <a:p>
          <a:endParaRPr lang="en-US"/>
        </a:p>
      </dgm:t>
    </dgm:pt>
    <dgm:pt modelId="{2D8A0995-A5F4-4AB0-AA3F-459BC0EAB3A4}" type="sibTrans" cxnId="{CF9251D7-646D-47BB-BED4-E45A32FA2FC3}">
      <dgm:prSet/>
      <dgm:spPr/>
      <dgm:t>
        <a:bodyPr/>
        <a:lstStyle/>
        <a:p>
          <a:endParaRPr lang="en-US"/>
        </a:p>
      </dgm:t>
    </dgm:pt>
    <dgm:pt modelId="{8F27F340-5FCC-4CF5-9970-CD6D1D4954D3}">
      <dgm:prSet/>
      <dgm:spPr/>
      <dgm:t>
        <a:bodyPr/>
        <a:lstStyle/>
        <a:p>
          <a:r>
            <a:rPr lang="en-CA" dirty="0"/>
            <a:t>Realized volatility V.S. implied volatility</a:t>
          </a:r>
          <a:endParaRPr lang="en-US" dirty="0"/>
        </a:p>
      </dgm:t>
    </dgm:pt>
    <dgm:pt modelId="{F8D2FF6C-48BF-4AD8-AFE1-BDCCBF5755C0}" type="parTrans" cxnId="{B1C08A01-ABF6-4879-A6CC-72A82D15E888}">
      <dgm:prSet/>
      <dgm:spPr/>
      <dgm:t>
        <a:bodyPr/>
        <a:lstStyle/>
        <a:p>
          <a:endParaRPr lang="en-US"/>
        </a:p>
      </dgm:t>
    </dgm:pt>
    <dgm:pt modelId="{DA435323-8BFC-49A8-AAE5-BB3D29602460}" type="sibTrans" cxnId="{B1C08A01-ABF6-4879-A6CC-72A82D15E888}">
      <dgm:prSet/>
      <dgm:spPr/>
      <dgm:t>
        <a:bodyPr/>
        <a:lstStyle/>
        <a:p>
          <a:endParaRPr lang="en-US"/>
        </a:p>
      </dgm:t>
    </dgm:pt>
    <dgm:pt modelId="{2E331BC2-EBF4-483E-93EE-A5C74F9C87DF}">
      <dgm:prSet/>
      <dgm:spPr/>
      <dgm:t>
        <a:bodyPr/>
        <a:lstStyle/>
        <a:p>
          <a:r>
            <a:rPr lang="en-CA"/>
            <a:t>How does IV dictates your strategy. </a:t>
          </a:r>
          <a:endParaRPr lang="en-US"/>
        </a:p>
      </dgm:t>
    </dgm:pt>
    <dgm:pt modelId="{798607AF-8CA3-450D-8B50-B155DEA732B3}" type="parTrans" cxnId="{ADCA8F07-898D-4378-97CA-FBA430230F15}">
      <dgm:prSet/>
      <dgm:spPr/>
      <dgm:t>
        <a:bodyPr/>
        <a:lstStyle/>
        <a:p>
          <a:endParaRPr lang="en-US"/>
        </a:p>
      </dgm:t>
    </dgm:pt>
    <dgm:pt modelId="{34BB6143-4483-4231-9A78-30D577273EC0}" type="sibTrans" cxnId="{ADCA8F07-898D-4378-97CA-FBA430230F15}">
      <dgm:prSet/>
      <dgm:spPr/>
      <dgm:t>
        <a:bodyPr/>
        <a:lstStyle/>
        <a:p>
          <a:endParaRPr lang="en-US"/>
        </a:p>
      </dgm:t>
    </dgm:pt>
    <dgm:pt modelId="{1FFFF5D4-742A-4E2F-AD05-B348A9767C66}">
      <dgm:prSet/>
      <dgm:spPr/>
      <dgm:t>
        <a:bodyPr/>
        <a:lstStyle/>
        <a:p>
          <a:r>
            <a:rPr lang="en-CA"/>
            <a:t>Short Strangles</a:t>
          </a:r>
          <a:endParaRPr lang="en-US"/>
        </a:p>
      </dgm:t>
    </dgm:pt>
    <dgm:pt modelId="{78668C3E-E0FB-4630-9480-3FDA965D3A17}" type="parTrans" cxnId="{FDADA682-6634-4B04-BB39-14B22A90C19A}">
      <dgm:prSet/>
      <dgm:spPr/>
      <dgm:t>
        <a:bodyPr/>
        <a:lstStyle/>
        <a:p>
          <a:endParaRPr lang="en-US"/>
        </a:p>
      </dgm:t>
    </dgm:pt>
    <dgm:pt modelId="{6C91DDDD-2042-448C-BB8D-BA32157826D2}" type="sibTrans" cxnId="{FDADA682-6634-4B04-BB39-14B22A90C19A}">
      <dgm:prSet/>
      <dgm:spPr/>
      <dgm:t>
        <a:bodyPr/>
        <a:lstStyle/>
        <a:p>
          <a:endParaRPr lang="en-US"/>
        </a:p>
      </dgm:t>
    </dgm:pt>
    <dgm:pt modelId="{B896D6B5-DC8B-4E59-ABC1-214BAF7B4657}">
      <dgm:prSet/>
      <dgm:spPr/>
      <dgm:t>
        <a:bodyPr/>
        <a:lstStyle/>
        <a:p>
          <a:r>
            <a:rPr lang="en-CA"/>
            <a:t>Condors</a:t>
          </a:r>
          <a:endParaRPr lang="en-US"/>
        </a:p>
      </dgm:t>
    </dgm:pt>
    <dgm:pt modelId="{34A6ECD2-1534-45CF-BEDA-A7E383F58FA1}" type="parTrans" cxnId="{2AED86BF-9D4C-47ED-928D-8C17748575C8}">
      <dgm:prSet/>
      <dgm:spPr/>
      <dgm:t>
        <a:bodyPr/>
        <a:lstStyle/>
        <a:p>
          <a:endParaRPr lang="en-US"/>
        </a:p>
      </dgm:t>
    </dgm:pt>
    <dgm:pt modelId="{F2071451-5825-455F-8D3B-6BA60960CBE7}" type="sibTrans" cxnId="{2AED86BF-9D4C-47ED-928D-8C17748575C8}">
      <dgm:prSet/>
      <dgm:spPr/>
      <dgm:t>
        <a:bodyPr/>
        <a:lstStyle/>
        <a:p>
          <a:endParaRPr lang="en-US"/>
        </a:p>
      </dgm:t>
    </dgm:pt>
    <dgm:pt modelId="{6B1EF634-B388-4C24-9EBF-38BAAC7F97E5}">
      <dgm:prSet/>
      <dgm:spPr/>
      <dgm:t>
        <a:bodyPr/>
        <a:lstStyle/>
        <a:p>
          <a:r>
            <a:rPr lang="en-CA"/>
            <a:t>Diagonal Spreads </a:t>
          </a:r>
          <a:endParaRPr lang="en-US"/>
        </a:p>
      </dgm:t>
    </dgm:pt>
    <dgm:pt modelId="{B1F615ED-DE88-489C-A7E8-8E87422027D2}" type="parTrans" cxnId="{C9140C6B-E0A6-472F-AB48-12EA9FD9BC74}">
      <dgm:prSet/>
      <dgm:spPr/>
      <dgm:t>
        <a:bodyPr/>
        <a:lstStyle/>
        <a:p>
          <a:endParaRPr lang="en-US"/>
        </a:p>
      </dgm:t>
    </dgm:pt>
    <dgm:pt modelId="{D3EEBB4C-BEE9-48B3-86C4-F3B52ED8F82E}" type="sibTrans" cxnId="{C9140C6B-E0A6-472F-AB48-12EA9FD9BC74}">
      <dgm:prSet/>
      <dgm:spPr/>
      <dgm:t>
        <a:bodyPr/>
        <a:lstStyle/>
        <a:p>
          <a:endParaRPr lang="en-US"/>
        </a:p>
      </dgm:t>
    </dgm:pt>
    <dgm:pt modelId="{9DC5B8EA-C928-4310-AE24-A0F8272748BB}" type="pres">
      <dgm:prSet presAssocID="{2B6B3215-B24D-47EB-95C6-7DB399FFEA31}" presName="Name0" presStyleCnt="0">
        <dgm:presLayoutVars>
          <dgm:dir/>
          <dgm:resizeHandles val="exact"/>
        </dgm:presLayoutVars>
      </dgm:prSet>
      <dgm:spPr/>
    </dgm:pt>
    <dgm:pt modelId="{FCEFD06A-1E74-43FA-9C3F-FFE7AC7ECF80}" type="pres">
      <dgm:prSet presAssocID="{2B6B3215-B24D-47EB-95C6-7DB399FFEA31}" presName="arrow" presStyleLbl="bgShp" presStyleIdx="0" presStyleCnt="1"/>
      <dgm:spPr/>
    </dgm:pt>
    <dgm:pt modelId="{8647B7AF-049F-4C2B-A8E4-D9A8DC650830}" type="pres">
      <dgm:prSet presAssocID="{2B6B3215-B24D-47EB-95C6-7DB399FFEA31}" presName="points" presStyleCnt="0"/>
      <dgm:spPr/>
    </dgm:pt>
    <dgm:pt modelId="{A611B184-5680-4EC2-B094-FD4CC9A7AC0D}" type="pres">
      <dgm:prSet presAssocID="{D50495B6-DAD0-436B-8D69-EAD01ECD6A11}" presName="compositeA" presStyleCnt="0"/>
      <dgm:spPr/>
    </dgm:pt>
    <dgm:pt modelId="{5E3C0943-5313-4975-96F6-A85A3FC0FC90}" type="pres">
      <dgm:prSet presAssocID="{D50495B6-DAD0-436B-8D69-EAD01ECD6A11}" presName="textA" presStyleLbl="revTx" presStyleIdx="0" presStyleCnt="6">
        <dgm:presLayoutVars>
          <dgm:bulletEnabled val="1"/>
        </dgm:presLayoutVars>
      </dgm:prSet>
      <dgm:spPr/>
    </dgm:pt>
    <dgm:pt modelId="{5F1DFE7C-7BCA-4440-BCBD-718B5E58816B}" type="pres">
      <dgm:prSet presAssocID="{D50495B6-DAD0-436B-8D69-EAD01ECD6A11}" presName="circleA" presStyleLbl="node1" presStyleIdx="0" presStyleCnt="6"/>
      <dgm:spPr/>
    </dgm:pt>
    <dgm:pt modelId="{DAA78821-6CC6-41A5-AB31-E07BF49554D5}" type="pres">
      <dgm:prSet presAssocID="{D50495B6-DAD0-436B-8D69-EAD01ECD6A11}" presName="spaceA" presStyleCnt="0"/>
      <dgm:spPr/>
    </dgm:pt>
    <dgm:pt modelId="{4C320702-26F2-4810-B2FA-CD858BFA16E0}" type="pres">
      <dgm:prSet presAssocID="{2D8A0995-A5F4-4AB0-AA3F-459BC0EAB3A4}" presName="space" presStyleCnt="0"/>
      <dgm:spPr/>
    </dgm:pt>
    <dgm:pt modelId="{60E14715-DA9B-49E3-AFFB-F9AC82E9D791}" type="pres">
      <dgm:prSet presAssocID="{8F27F340-5FCC-4CF5-9970-CD6D1D4954D3}" presName="compositeB" presStyleCnt="0"/>
      <dgm:spPr/>
    </dgm:pt>
    <dgm:pt modelId="{DFD58DA3-AB6C-4C77-89DC-E03FC70FB1B8}" type="pres">
      <dgm:prSet presAssocID="{8F27F340-5FCC-4CF5-9970-CD6D1D4954D3}" presName="textB" presStyleLbl="revTx" presStyleIdx="1" presStyleCnt="6">
        <dgm:presLayoutVars>
          <dgm:bulletEnabled val="1"/>
        </dgm:presLayoutVars>
      </dgm:prSet>
      <dgm:spPr/>
    </dgm:pt>
    <dgm:pt modelId="{B5CC5895-4A3B-487B-9837-3BE2991CA0DE}" type="pres">
      <dgm:prSet presAssocID="{8F27F340-5FCC-4CF5-9970-CD6D1D4954D3}" presName="circleB" presStyleLbl="node1" presStyleIdx="1" presStyleCnt="6"/>
      <dgm:spPr/>
    </dgm:pt>
    <dgm:pt modelId="{D713BFAB-A36F-45AF-A42C-EC417C715259}" type="pres">
      <dgm:prSet presAssocID="{8F27F340-5FCC-4CF5-9970-CD6D1D4954D3}" presName="spaceB" presStyleCnt="0"/>
      <dgm:spPr/>
    </dgm:pt>
    <dgm:pt modelId="{B89696FB-745E-4D7B-9B41-509B47B97304}" type="pres">
      <dgm:prSet presAssocID="{DA435323-8BFC-49A8-AAE5-BB3D29602460}" presName="space" presStyleCnt="0"/>
      <dgm:spPr/>
    </dgm:pt>
    <dgm:pt modelId="{2B25CB40-A69C-4D0D-A588-86C84E964EF7}" type="pres">
      <dgm:prSet presAssocID="{2E331BC2-EBF4-483E-93EE-A5C74F9C87DF}" presName="compositeA" presStyleCnt="0"/>
      <dgm:spPr/>
    </dgm:pt>
    <dgm:pt modelId="{93EA33B7-8C90-4C55-951A-CFB6E29A99DD}" type="pres">
      <dgm:prSet presAssocID="{2E331BC2-EBF4-483E-93EE-A5C74F9C87DF}" presName="textA" presStyleLbl="revTx" presStyleIdx="2" presStyleCnt="6">
        <dgm:presLayoutVars>
          <dgm:bulletEnabled val="1"/>
        </dgm:presLayoutVars>
      </dgm:prSet>
      <dgm:spPr/>
    </dgm:pt>
    <dgm:pt modelId="{6BE3433D-3D61-4FE8-9134-83BAFD785F06}" type="pres">
      <dgm:prSet presAssocID="{2E331BC2-EBF4-483E-93EE-A5C74F9C87DF}" presName="circleA" presStyleLbl="node1" presStyleIdx="2" presStyleCnt="6"/>
      <dgm:spPr/>
    </dgm:pt>
    <dgm:pt modelId="{EB3AE8DC-9F51-4184-94FD-BF33C6CDD386}" type="pres">
      <dgm:prSet presAssocID="{2E331BC2-EBF4-483E-93EE-A5C74F9C87DF}" presName="spaceA" presStyleCnt="0"/>
      <dgm:spPr/>
    </dgm:pt>
    <dgm:pt modelId="{8BB800D4-4586-4ECB-865B-80B5F2F18351}" type="pres">
      <dgm:prSet presAssocID="{34BB6143-4483-4231-9A78-30D577273EC0}" presName="space" presStyleCnt="0"/>
      <dgm:spPr/>
    </dgm:pt>
    <dgm:pt modelId="{2EFB118A-EF0E-4CBD-AB3C-2FA8543F57AA}" type="pres">
      <dgm:prSet presAssocID="{1FFFF5D4-742A-4E2F-AD05-B348A9767C66}" presName="compositeB" presStyleCnt="0"/>
      <dgm:spPr/>
    </dgm:pt>
    <dgm:pt modelId="{4E80F459-700F-4454-987B-01B9D298A08A}" type="pres">
      <dgm:prSet presAssocID="{1FFFF5D4-742A-4E2F-AD05-B348A9767C66}" presName="textB" presStyleLbl="revTx" presStyleIdx="3" presStyleCnt="6">
        <dgm:presLayoutVars>
          <dgm:bulletEnabled val="1"/>
        </dgm:presLayoutVars>
      </dgm:prSet>
      <dgm:spPr/>
    </dgm:pt>
    <dgm:pt modelId="{261134AA-6BA7-4948-AA4F-96577073B9E3}" type="pres">
      <dgm:prSet presAssocID="{1FFFF5D4-742A-4E2F-AD05-B348A9767C66}" presName="circleB" presStyleLbl="node1" presStyleIdx="3" presStyleCnt="6"/>
      <dgm:spPr/>
    </dgm:pt>
    <dgm:pt modelId="{4C58BA94-4328-40C2-A427-7389C7B125DB}" type="pres">
      <dgm:prSet presAssocID="{1FFFF5D4-742A-4E2F-AD05-B348A9767C66}" presName="spaceB" presStyleCnt="0"/>
      <dgm:spPr/>
    </dgm:pt>
    <dgm:pt modelId="{5C520DA4-BB71-42F2-8433-6D5F524713AD}" type="pres">
      <dgm:prSet presAssocID="{6C91DDDD-2042-448C-BB8D-BA32157826D2}" presName="space" presStyleCnt="0"/>
      <dgm:spPr/>
    </dgm:pt>
    <dgm:pt modelId="{E55B2452-6F30-4A0E-8724-52F731C68386}" type="pres">
      <dgm:prSet presAssocID="{B896D6B5-DC8B-4E59-ABC1-214BAF7B4657}" presName="compositeA" presStyleCnt="0"/>
      <dgm:spPr/>
    </dgm:pt>
    <dgm:pt modelId="{3C438AE0-2991-4423-95E5-858CDBD2EA8C}" type="pres">
      <dgm:prSet presAssocID="{B896D6B5-DC8B-4E59-ABC1-214BAF7B4657}" presName="textA" presStyleLbl="revTx" presStyleIdx="4" presStyleCnt="6">
        <dgm:presLayoutVars>
          <dgm:bulletEnabled val="1"/>
        </dgm:presLayoutVars>
      </dgm:prSet>
      <dgm:spPr/>
    </dgm:pt>
    <dgm:pt modelId="{9E47FA8C-A123-49A4-9A65-549F1D64909F}" type="pres">
      <dgm:prSet presAssocID="{B896D6B5-DC8B-4E59-ABC1-214BAF7B4657}" presName="circleA" presStyleLbl="node1" presStyleIdx="4" presStyleCnt="6"/>
      <dgm:spPr/>
    </dgm:pt>
    <dgm:pt modelId="{756C334A-CE94-4D60-9521-0DE9459FD825}" type="pres">
      <dgm:prSet presAssocID="{B896D6B5-DC8B-4E59-ABC1-214BAF7B4657}" presName="spaceA" presStyleCnt="0"/>
      <dgm:spPr/>
    </dgm:pt>
    <dgm:pt modelId="{CD581967-65DF-49CD-9895-8FD13AD52FEF}" type="pres">
      <dgm:prSet presAssocID="{F2071451-5825-455F-8D3B-6BA60960CBE7}" presName="space" presStyleCnt="0"/>
      <dgm:spPr/>
    </dgm:pt>
    <dgm:pt modelId="{F03AC668-2727-4A35-AC52-C8EE7752FB8C}" type="pres">
      <dgm:prSet presAssocID="{6B1EF634-B388-4C24-9EBF-38BAAC7F97E5}" presName="compositeB" presStyleCnt="0"/>
      <dgm:spPr/>
    </dgm:pt>
    <dgm:pt modelId="{6DB2A620-7A35-4A55-9564-6267B8A43D1C}" type="pres">
      <dgm:prSet presAssocID="{6B1EF634-B388-4C24-9EBF-38BAAC7F97E5}" presName="textB" presStyleLbl="revTx" presStyleIdx="5" presStyleCnt="6">
        <dgm:presLayoutVars>
          <dgm:bulletEnabled val="1"/>
        </dgm:presLayoutVars>
      </dgm:prSet>
      <dgm:spPr/>
    </dgm:pt>
    <dgm:pt modelId="{7D4DF20F-0CD8-41F2-8CCB-919DF15200E1}" type="pres">
      <dgm:prSet presAssocID="{6B1EF634-B388-4C24-9EBF-38BAAC7F97E5}" presName="circleB" presStyleLbl="node1" presStyleIdx="5" presStyleCnt="6"/>
      <dgm:spPr/>
    </dgm:pt>
    <dgm:pt modelId="{14E69F42-1E87-4EAE-B800-E01C168F7F04}" type="pres">
      <dgm:prSet presAssocID="{6B1EF634-B388-4C24-9EBF-38BAAC7F97E5}" presName="spaceB" presStyleCnt="0"/>
      <dgm:spPr/>
    </dgm:pt>
  </dgm:ptLst>
  <dgm:cxnLst>
    <dgm:cxn modelId="{B1C08A01-ABF6-4879-A6CC-72A82D15E888}" srcId="{2B6B3215-B24D-47EB-95C6-7DB399FFEA31}" destId="{8F27F340-5FCC-4CF5-9970-CD6D1D4954D3}" srcOrd="1" destOrd="0" parTransId="{F8D2FF6C-48BF-4AD8-AFE1-BDCCBF5755C0}" sibTransId="{DA435323-8BFC-49A8-AAE5-BB3D29602460}"/>
    <dgm:cxn modelId="{ADCA8F07-898D-4378-97CA-FBA430230F15}" srcId="{2B6B3215-B24D-47EB-95C6-7DB399FFEA31}" destId="{2E331BC2-EBF4-483E-93EE-A5C74F9C87DF}" srcOrd="2" destOrd="0" parTransId="{798607AF-8CA3-450D-8B50-B155DEA732B3}" sibTransId="{34BB6143-4483-4231-9A78-30D577273EC0}"/>
    <dgm:cxn modelId="{E899A745-CB6A-4DEB-A0B2-B3D14C68D952}" type="presOf" srcId="{2E331BC2-EBF4-483E-93EE-A5C74F9C87DF}" destId="{93EA33B7-8C90-4C55-951A-CFB6E29A99DD}" srcOrd="0" destOrd="0" presId="urn:microsoft.com/office/officeart/2005/8/layout/hProcess11"/>
    <dgm:cxn modelId="{C9140C6B-E0A6-472F-AB48-12EA9FD9BC74}" srcId="{2B6B3215-B24D-47EB-95C6-7DB399FFEA31}" destId="{6B1EF634-B388-4C24-9EBF-38BAAC7F97E5}" srcOrd="5" destOrd="0" parTransId="{B1F615ED-DE88-489C-A7E8-8E87422027D2}" sibTransId="{D3EEBB4C-BEE9-48B3-86C4-F3B52ED8F82E}"/>
    <dgm:cxn modelId="{F36D6873-484E-4A06-9E02-1AF8E0518FD7}" type="presOf" srcId="{B896D6B5-DC8B-4E59-ABC1-214BAF7B4657}" destId="{3C438AE0-2991-4423-95E5-858CDBD2EA8C}" srcOrd="0" destOrd="0" presId="urn:microsoft.com/office/officeart/2005/8/layout/hProcess11"/>
    <dgm:cxn modelId="{0E9A7281-A3BD-4B9D-BC6A-595BCF2F0763}" type="presOf" srcId="{2B6B3215-B24D-47EB-95C6-7DB399FFEA31}" destId="{9DC5B8EA-C928-4310-AE24-A0F8272748BB}" srcOrd="0" destOrd="0" presId="urn:microsoft.com/office/officeart/2005/8/layout/hProcess11"/>
    <dgm:cxn modelId="{FDADA682-6634-4B04-BB39-14B22A90C19A}" srcId="{2B6B3215-B24D-47EB-95C6-7DB399FFEA31}" destId="{1FFFF5D4-742A-4E2F-AD05-B348A9767C66}" srcOrd="3" destOrd="0" parTransId="{78668C3E-E0FB-4630-9480-3FDA965D3A17}" sibTransId="{6C91DDDD-2042-448C-BB8D-BA32157826D2}"/>
    <dgm:cxn modelId="{4671539F-A525-4A3A-9149-32AF6E372B48}" type="presOf" srcId="{D50495B6-DAD0-436B-8D69-EAD01ECD6A11}" destId="{5E3C0943-5313-4975-96F6-A85A3FC0FC90}" srcOrd="0" destOrd="0" presId="urn:microsoft.com/office/officeart/2005/8/layout/hProcess11"/>
    <dgm:cxn modelId="{C89BB3A4-F366-4854-9424-E8A0078A97E1}" type="presOf" srcId="{8F27F340-5FCC-4CF5-9970-CD6D1D4954D3}" destId="{DFD58DA3-AB6C-4C77-89DC-E03FC70FB1B8}" srcOrd="0" destOrd="0" presId="urn:microsoft.com/office/officeart/2005/8/layout/hProcess11"/>
    <dgm:cxn modelId="{2AED86BF-9D4C-47ED-928D-8C17748575C8}" srcId="{2B6B3215-B24D-47EB-95C6-7DB399FFEA31}" destId="{B896D6B5-DC8B-4E59-ABC1-214BAF7B4657}" srcOrd="4" destOrd="0" parTransId="{34A6ECD2-1534-45CF-BEDA-A7E383F58FA1}" sibTransId="{F2071451-5825-455F-8D3B-6BA60960CBE7}"/>
    <dgm:cxn modelId="{367EA0C4-8892-4B93-A9FB-589BCBE406CB}" type="presOf" srcId="{6B1EF634-B388-4C24-9EBF-38BAAC7F97E5}" destId="{6DB2A620-7A35-4A55-9564-6267B8A43D1C}" srcOrd="0" destOrd="0" presId="urn:microsoft.com/office/officeart/2005/8/layout/hProcess11"/>
    <dgm:cxn modelId="{CF9251D7-646D-47BB-BED4-E45A32FA2FC3}" srcId="{2B6B3215-B24D-47EB-95C6-7DB399FFEA31}" destId="{D50495B6-DAD0-436B-8D69-EAD01ECD6A11}" srcOrd="0" destOrd="0" parTransId="{BCAC3FA3-D93D-4507-A576-AC2C7E73A553}" sibTransId="{2D8A0995-A5F4-4AB0-AA3F-459BC0EAB3A4}"/>
    <dgm:cxn modelId="{56249CEC-DEC6-41B5-A79E-DFBF9672523F}" type="presOf" srcId="{1FFFF5D4-742A-4E2F-AD05-B348A9767C66}" destId="{4E80F459-700F-4454-987B-01B9D298A08A}" srcOrd="0" destOrd="0" presId="urn:microsoft.com/office/officeart/2005/8/layout/hProcess11"/>
    <dgm:cxn modelId="{6A17D1F0-CFB5-41D2-8C05-A819DFAA3C15}" type="presParOf" srcId="{9DC5B8EA-C928-4310-AE24-A0F8272748BB}" destId="{FCEFD06A-1E74-43FA-9C3F-FFE7AC7ECF80}" srcOrd="0" destOrd="0" presId="urn:microsoft.com/office/officeart/2005/8/layout/hProcess11"/>
    <dgm:cxn modelId="{A0502B42-AA7C-4DD5-A420-C8EB86BE5A5A}" type="presParOf" srcId="{9DC5B8EA-C928-4310-AE24-A0F8272748BB}" destId="{8647B7AF-049F-4C2B-A8E4-D9A8DC650830}" srcOrd="1" destOrd="0" presId="urn:microsoft.com/office/officeart/2005/8/layout/hProcess11"/>
    <dgm:cxn modelId="{3114A751-8FEE-4345-BA6C-F6FF855D37F3}" type="presParOf" srcId="{8647B7AF-049F-4C2B-A8E4-D9A8DC650830}" destId="{A611B184-5680-4EC2-B094-FD4CC9A7AC0D}" srcOrd="0" destOrd="0" presId="urn:microsoft.com/office/officeart/2005/8/layout/hProcess11"/>
    <dgm:cxn modelId="{22A50B62-A321-4807-8B66-C9538B935532}" type="presParOf" srcId="{A611B184-5680-4EC2-B094-FD4CC9A7AC0D}" destId="{5E3C0943-5313-4975-96F6-A85A3FC0FC90}" srcOrd="0" destOrd="0" presId="urn:microsoft.com/office/officeart/2005/8/layout/hProcess11"/>
    <dgm:cxn modelId="{4BD55137-3E1C-47D2-8441-50F01820D125}" type="presParOf" srcId="{A611B184-5680-4EC2-B094-FD4CC9A7AC0D}" destId="{5F1DFE7C-7BCA-4440-BCBD-718B5E58816B}" srcOrd="1" destOrd="0" presId="urn:microsoft.com/office/officeart/2005/8/layout/hProcess11"/>
    <dgm:cxn modelId="{DCF8C3A9-5028-4040-A81A-8EC47EE7A4F1}" type="presParOf" srcId="{A611B184-5680-4EC2-B094-FD4CC9A7AC0D}" destId="{DAA78821-6CC6-41A5-AB31-E07BF49554D5}" srcOrd="2" destOrd="0" presId="urn:microsoft.com/office/officeart/2005/8/layout/hProcess11"/>
    <dgm:cxn modelId="{189FA259-D6F9-4542-8816-AF5CA2E75A12}" type="presParOf" srcId="{8647B7AF-049F-4C2B-A8E4-D9A8DC650830}" destId="{4C320702-26F2-4810-B2FA-CD858BFA16E0}" srcOrd="1" destOrd="0" presId="urn:microsoft.com/office/officeart/2005/8/layout/hProcess11"/>
    <dgm:cxn modelId="{8A133090-A1E0-4ED2-BD8E-76EC4E2B42AB}" type="presParOf" srcId="{8647B7AF-049F-4C2B-A8E4-D9A8DC650830}" destId="{60E14715-DA9B-49E3-AFFB-F9AC82E9D791}" srcOrd="2" destOrd="0" presId="urn:microsoft.com/office/officeart/2005/8/layout/hProcess11"/>
    <dgm:cxn modelId="{F612EB48-A76B-42C6-A232-13B84FE811F2}" type="presParOf" srcId="{60E14715-DA9B-49E3-AFFB-F9AC82E9D791}" destId="{DFD58DA3-AB6C-4C77-89DC-E03FC70FB1B8}" srcOrd="0" destOrd="0" presId="urn:microsoft.com/office/officeart/2005/8/layout/hProcess11"/>
    <dgm:cxn modelId="{638D07FA-43D2-4689-A939-7D6984A2BC80}" type="presParOf" srcId="{60E14715-DA9B-49E3-AFFB-F9AC82E9D791}" destId="{B5CC5895-4A3B-487B-9837-3BE2991CA0DE}" srcOrd="1" destOrd="0" presId="urn:microsoft.com/office/officeart/2005/8/layout/hProcess11"/>
    <dgm:cxn modelId="{07A0874C-D5E4-4469-9A7D-B5B32BDD018F}" type="presParOf" srcId="{60E14715-DA9B-49E3-AFFB-F9AC82E9D791}" destId="{D713BFAB-A36F-45AF-A42C-EC417C715259}" srcOrd="2" destOrd="0" presId="urn:microsoft.com/office/officeart/2005/8/layout/hProcess11"/>
    <dgm:cxn modelId="{BF2D49FA-FC85-4696-8E25-D03228B960EE}" type="presParOf" srcId="{8647B7AF-049F-4C2B-A8E4-D9A8DC650830}" destId="{B89696FB-745E-4D7B-9B41-509B47B97304}" srcOrd="3" destOrd="0" presId="urn:microsoft.com/office/officeart/2005/8/layout/hProcess11"/>
    <dgm:cxn modelId="{6D1CD122-B79F-40A3-88BA-8987E274909F}" type="presParOf" srcId="{8647B7AF-049F-4C2B-A8E4-D9A8DC650830}" destId="{2B25CB40-A69C-4D0D-A588-86C84E964EF7}" srcOrd="4" destOrd="0" presId="urn:microsoft.com/office/officeart/2005/8/layout/hProcess11"/>
    <dgm:cxn modelId="{B82212FB-0546-4658-95DA-86DDEFE82521}" type="presParOf" srcId="{2B25CB40-A69C-4D0D-A588-86C84E964EF7}" destId="{93EA33B7-8C90-4C55-951A-CFB6E29A99DD}" srcOrd="0" destOrd="0" presId="urn:microsoft.com/office/officeart/2005/8/layout/hProcess11"/>
    <dgm:cxn modelId="{A2A5D20B-332A-4A7C-99B5-99F97D302401}" type="presParOf" srcId="{2B25CB40-A69C-4D0D-A588-86C84E964EF7}" destId="{6BE3433D-3D61-4FE8-9134-83BAFD785F06}" srcOrd="1" destOrd="0" presId="urn:microsoft.com/office/officeart/2005/8/layout/hProcess11"/>
    <dgm:cxn modelId="{A0C250F4-A2AE-4530-96E3-EDCB585FA9F4}" type="presParOf" srcId="{2B25CB40-A69C-4D0D-A588-86C84E964EF7}" destId="{EB3AE8DC-9F51-4184-94FD-BF33C6CDD386}" srcOrd="2" destOrd="0" presId="urn:microsoft.com/office/officeart/2005/8/layout/hProcess11"/>
    <dgm:cxn modelId="{776F1C34-4329-4662-93F6-69F3F6602622}" type="presParOf" srcId="{8647B7AF-049F-4C2B-A8E4-D9A8DC650830}" destId="{8BB800D4-4586-4ECB-865B-80B5F2F18351}" srcOrd="5" destOrd="0" presId="urn:microsoft.com/office/officeart/2005/8/layout/hProcess11"/>
    <dgm:cxn modelId="{09A53567-6B94-47FB-AD90-DC07DAA82B73}" type="presParOf" srcId="{8647B7AF-049F-4C2B-A8E4-D9A8DC650830}" destId="{2EFB118A-EF0E-4CBD-AB3C-2FA8543F57AA}" srcOrd="6" destOrd="0" presId="urn:microsoft.com/office/officeart/2005/8/layout/hProcess11"/>
    <dgm:cxn modelId="{5A339DFA-9529-494C-934B-DF136F003502}" type="presParOf" srcId="{2EFB118A-EF0E-4CBD-AB3C-2FA8543F57AA}" destId="{4E80F459-700F-4454-987B-01B9D298A08A}" srcOrd="0" destOrd="0" presId="urn:microsoft.com/office/officeart/2005/8/layout/hProcess11"/>
    <dgm:cxn modelId="{4E8A3A5B-3A47-4EBF-9D3F-0B9E9F83AF2A}" type="presParOf" srcId="{2EFB118A-EF0E-4CBD-AB3C-2FA8543F57AA}" destId="{261134AA-6BA7-4948-AA4F-96577073B9E3}" srcOrd="1" destOrd="0" presId="urn:microsoft.com/office/officeart/2005/8/layout/hProcess11"/>
    <dgm:cxn modelId="{DBB65264-FAC0-494C-9F27-7901165616E3}" type="presParOf" srcId="{2EFB118A-EF0E-4CBD-AB3C-2FA8543F57AA}" destId="{4C58BA94-4328-40C2-A427-7389C7B125DB}" srcOrd="2" destOrd="0" presId="urn:microsoft.com/office/officeart/2005/8/layout/hProcess11"/>
    <dgm:cxn modelId="{C5735F64-FAF6-4276-89FC-E049ABC20836}" type="presParOf" srcId="{8647B7AF-049F-4C2B-A8E4-D9A8DC650830}" destId="{5C520DA4-BB71-42F2-8433-6D5F524713AD}" srcOrd="7" destOrd="0" presId="urn:microsoft.com/office/officeart/2005/8/layout/hProcess11"/>
    <dgm:cxn modelId="{443DCF3A-7D2E-46B6-8658-8F5037EDFFF0}" type="presParOf" srcId="{8647B7AF-049F-4C2B-A8E4-D9A8DC650830}" destId="{E55B2452-6F30-4A0E-8724-52F731C68386}" srcOrd="8" destOrd="0" presId="urn:microsoft.com/office/officeart/2005/8/layout/hProcess11"/>
    <dgm:cxn modelId="{6FEE46A1-CB6D-4848-86C5-C5F8A394567F}" type="presParOf" srcId="{E55B2452-6F30-4A0E-8724-52F731C68386}" destId="{3C438AE0-2991-4423-95E5-858CDBD2EA8C}" srcOrd="0" destOrd="0" presId="urn:microsoft.com/office/officeart/2005/8/layout/hProcess11"/>
    <dgm:cxn modelId="{950BC417-C0F5-46AF-9E8D-F64F707EA190}" type="presParOf" srcId="{E55B2452-6F30-4A0E-8724-52F731C68386}" destId="{9E47FA8C-A123-49A4-9A65-549F1D64909F}" srcOrd="1" destOrd="0" presId="urn:microsoft.com/office/officeart/2005/8/layout/hProcess11"/>
    <dgm:cxn modelId="{064B4854-CFBD-4788-9A27-A17F062AB59A}" type="presParOf" srcId="{E55B2452-6F30-4A0E-8724-52F731C68386}" destId="{756C334A-CE94-4D60-9521-0DE9459FD825}" srcOrd="2" destOrd="0" presId="urn:microsoft.com/office/officeart/2005/8/layout/hProcess11"/>
    <dgm:cxn modelId="{AE1157DB-70E6-4255-BA31-5A80915B7DFA}" type="presParOf" srcId="{8647B7AF-049F-4C2B-A8E4-D9A8DC650830}" destId="{CD581967-65DF-49CD-9895-8FD13AD52FEF}" srcOrd="9" destOrd="0" presId="urn:microsoft.com/office/officeart/2005/8/layout/hProcess11"/>
    <dgm:cxn modelId="{257B88FD-9A12-44E4-8C8C-E727FAE09DCC}" type="presParOf" srcId="{8647B7AF-049F-4C2B-A8E4-D9A8DC650830}" destId="{F03AC668-2727-4A35-AC52-C8EE7752FB8C}" srcOrd="10" destOrd="0" presId="urn:microsoft.com/office/officeart/2005/8/layout/hProcess11"/>
    <dgm:cxn modelId="{DEE1B7A5-3E71-4E42-88EF-50EA29F2DADC}" type="presParOf" srcId="{F03AC668-2727-4A35-AC52-C8EE7752FB8C}" destId="{6DB2A620-7A35-4A55-9564-6267B8A43D1C}" srcOrd="0" destOrd="0" presId="urn:microsoft.com/office/officeart/2005/8/layout/hProcess11"/>
    <dgm:cxn modelId="{1FC30636-9DBB-4F28-A96D-51AD080EC6ED}" type="presParOf" srcId="{F03AC668-2727-4A35-AC52-C8EE7752FB8C}" destId="{7D4DF20F-0CD8-41F2-8CCB-919DF15200E1}" srcOrd="1" destOrd="0" presId="urn:microsoft.com/office/officeart/2005/8/layout/hProcess11"/>
    <dgm:cxn modelId="{719F2D1C-C0D6-4D27-95A1-A7D2EB436579}" type="presParOf" srcId="{F03AC668-2727-4A35-AC52-C8EE7752FB8C}" destId="{14E69F42-1E87-4EAE-B800-E01C168F7F0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6B3215-B24D-47EB-95C6-7DB399FFEA3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50495B6-DAD0-436B-8D69-EAD01ECD6A11}">
      <dgm:prSet/>
      <dgm:spPr/>
      <dgm:t>
        <a:bodyPr/>
        <a:lstStyle/>
        <a:p>
          <a:r>
            <a:rPr lang="en-CA"/>
            <a:t>What is Implied Volatility</a:t>
          </a:r>
          <a:endParaRPr lang="en-US"/>
        </a:p>
      </dgm:t>
    </dgm:pt>
    <dgm:pt modelId="{BCAC3FA3-D93D-4507-A576-AC2C7E73A553}" type="parTrans" cxnId="{CF9251D7-646D-47BB-BED4-E45A32FA2FC3}">
      <dgm:prSet/>
      <dgm:spPr/>
      <dgm:t>
        <a:bodyPr/>
        <a:lstStyle/>
        <a:p>
          <a:endParaRPr lang="en-US"/>
        </a:p>
      </dgm:t>
    </dgm:pt>
    <dgm:pt modelId="{2D8A0995-A5F4-4AB0-AA3F-459BC0EAB3A4}" type="sibTrans" cxnId="{CF9251D7-646D-47BB-BED4-E45A32FA2FC3}">
      <dgm:prSet/>
      <dgm:spPr/>
      <dgm:t>
        <a:bodyPr/>
        <a:lstStyle/>
        <a:p>
          <a:endParaRPr lang="en-US"/>
        </a:p>
      </dgm:t>
    </dgm:pt>
    <dgm:pt modelId="{8F27F340-5FCC-4CF5-9970-CD6D1D4954D3}">
      <dgm:prSet/>
      <dgm:spPr/>
      <dgm:t>
        <a:bodyPr/>
        <a:lstStyle/>
        <a:p>
          <a:r>
            <a:rPr lang="en-CA"/>
            <a:t>What are characteristic of volatility</a:t>
          </a:r>
          <a:endParaRPr lang="en-US"/>
        </a:p>
      </dgm:t>
    </dgm:pt>
    <dgm:pt modelId="{F8D2FF6C-48BF-4AD8-AFE1-BDCCBF5755C0}" type="parTrans" cxnId="{B1C08A01-ABF6-4879-A6CC-72A82D15E888}">
      <dgm:prSet/>
      <dgm:spPr/>
      <dgm:t>
        <a:bodyPr/>
        <a:lstStyle/>
        <a:p>
          <a:endParaRPr lang="en-US"/>
        </a:p>
      </dgm:t>
    </dgm:pt>
    <dgm:pt modelId="{DA435323-8BFC-49A8-AAE5-BB3D29602460}" type="sibTrans" cxnId="{B1C08A01-ABF6-4879-A6CC-72A82D15E888}">
      <dgm:prSet/>
      <dgm:spPr/>
      <dgm:t>
        <a:bodyPr/>
        <a:lstStyle/>
        <a:p>
          <a:endParaRPr lang="en-US"/>
        </a:p>
      </dgm:t>
    </dgm:pt>
    <dgm:pt modelId="{2E331BC2-EBF4-483E-93EE-A5C74F9C87DF}">
      <dgm:prSet/>
      <dgm:spPr/>
      <dgm:t>
        <a:bodyPr/>
        <a:lstStyle/>
        <a:p>
          <a:r>
            <a:rPr lang="en-CA"/>
            <a:t>How does IV dictates your strategy. </a:t>
          </a:r>
          <a:endParaRPr lang="en-US"/>
        </a:p>
      </dgm:t>
    </dgm:pt>
    <dgm:pt modelId="{798607AF-8CA3-450D-8B50-B155DEA732B3}" type="parTrans" cxnId="{ADCA8F07-898D-4378-97CA-FBA430230F15}">
      <dgm:prSet/>
      <dgm:spPr/>
      <dgm:t>
        <a:bodyPr/>
        <a:lstStyle/>
        <a:p>
          <a:endParaRPr lang="en-US"/>
        </a:p>
      </dgm:t>
    </dgm:pt>
    <dgm:pt modelId="{34BB6143-4483-4231-9A78-30D577273EC0}" type="sibTrans" cxnId="{ADCA8F07-898D-4378-97CA-FBA430230F15}">
      <dgm:prSet/>
      <dgm:spPr/>
      <dgm:t>
        <a:bodyPr/>
        <a:lstStyle/>
        <a:p>
          <a:endParaRPr lang="en-US"/>
        </a:p>
      </dgm:t>
    </dgm:pt>
    <dgm:pt modelId="{1FFFF5D4-742A-4E2F-AD05-B348A9767C66}">
      <dgm:prSet/>
      <dgm:spPr/>
      <dgm:t>
        <a:bodyPr/>
        <a:lstStyle/>
        <a:p>
          <a:r>
            <a:rPr lang="en-CA"/>
            <a:t>Short Strangles</a:t>
          </a:r>
          <a:endParaRPr lang="en-US"/>
        </a:p>
      </dgm:t>
    </dgm:pt>
    <dgm:pt modelId="{78668C3E-E0FB-4630-9480-3FDA965D3A17}" type="parTrans" cxnId="{FDADA682-6634-4B04-BB39-14B22A90C19A}">
      <dgm:prSet/>
      <dgm:spPr/>
      <dgm:t>
        <a:bodyPr/>
        <a:lstStyle/>
        <a:p>
          <a:endParaRPr lang="en-US"/>
        </a:p>
      </dgm:t>
    </dgm:pt>
    <dgm:pt modelId="{6C91DDDD-2042-448C-BB8D-BA32157826D2}" type="sibTrans" cxnId="{FDADA682-6634-4B04-BB39-14B22A90C19A}">
      <dgm:prSet/>
      <dgm:spPr/>
      <dgm:t>
        <a:bodyPr/>
        <a:lstStyle/>
        <a:p>
          <a:endParaRPr lang="en-US"/>
        </a:p>
      </dgm:t>
    </dgm:pt>
    <dgm:pt modelId="{B896D6B5-DC8B-4E59-ABC1-214BAF7B4657}">
      <dgm:prSet/>
      <dgm:spPr/>
      <dgm:t>
        <a:bodyPr/>
        <a:lstStyle/>
        <a:p>
          <a:r>
            <a:rPr lang="en-CA"/>
            <a:t>Condors</a:t>
          </a:r>
          <a:endParaRPr lang="en-US"/>
        </a:p>
      </dgm:t>
    </dgm:pt>
    <dgm:pt modelId="{34A6ECD2-1534-45CF-BEDA-A7E383F58FA1}" type="parTrans" cxnId="{2AED86BF-9D4C-47ED-928D-8C17748575C8}">
      <dgm:prSet/>
      <dgm:spPr/>
      <dgm:t>
        <a:bodyPr/>
        <a:lstStyle/>
        <a:p>
          <a:endParaRPr lang="en-US"/>
        </a:p>
      </dgm:t>
    </dgm:pt>
    <dgm:pt modelId="{F2071451-5825-455F-8D3B-6BA60960CBE7}" type="sibTrans" cxnId="{2AED86BF-9D4C-47ED-928D-8C17748575C8}">
      <dgm:prSet/>
      <dgm:spPr/>
      <dgm:t>
        <a:bodyPr/>
        <a:lstStyle/>
        <a:p>
          <a:endParaRPr lang="en-US"/>
        </a:p>
      </dgm:t>
    </dgm:pt>
    <dgm:pt modelId="{6B1EF634-B388-4C24-9EBF-38BAAC7F97E5}">
      <dgm:prSet/>
      <dgm:spPr/>
      <dgm:t>
        <a:bodyPr/>
        <a:lstStyle/>
        <a:p>
          <a:r>
            <a:rPr lang="en-CA"/>
            <a:t>Diagonal Spreads </a:t>
          </a:r>
          <a:endParaRPr lang="en-US"/>
        </a:p>
      </dgm:t>
    </dgm:pt>
    <dgm:pt modelId="{B1F615ED-DE88-489C-A7E8-8E87422027D2}" type="parTrans" cxnId="{C9140C6B-E0A6-472F-AB48-12EA9FD9BC74}">
      <dgm:prSet/>
      <dgm:spPr/>
      <dgm:t>
        <a:bodyPr/>
        <a:lstStyle/>
        <a:p>
          <a:endParaRPr lang="en-US"/>
        </a:p>
      </dgm:t>
    </dgm:pt>
    <dgm:pt modelId="{D3EEBB4C-BEE9-48B3-86C4-F3B52ED8F82E}" type="sibTrans" cxnId="{C9140C6B-E0A6-472F-AB48-12EA9FD9BC74}">
      <dgm:prSet/>
      <dgm:spPr/>
      <dgm:t>
        <a:bodyPr/>
        <a:lstStyle/>
        <a:p>
          <a:endParaRPr lang="en-US"/>
        </a:p>
      </dgm:t>
    </dgm:pt>
    <dgm:pt modelId="{9DC5B8EA-C928-4310-AE24-A0F8272748BB}" type="pres">
      <dgm:prSet presAssocID="{2B6B3215-B24D-47EB-95C6-7DB399FFEA31}" presName="Name0" presStyleCnt="0">
        <dgm:presLayoutVars>
          <dgm:dir/>
          <dgm:resizeHandles val="exact"/>
        </dgm:presLayoutVars>
      </dgm:prSet>
      <dgm:spPr/>
    </dgm:pt>
    <dgm:pt modelId="{FCEFD06A-1E74-43FA-9C3F-FFE7AC7ECF80}" type="pres">
      <dgm:prSet presAssocID="{2B6B3215-B24D-47EB-95C6-7DB399FFEA31}" presName="arrow" presStyleLbl="bgShp" presStyleIdx="0" presStyleCnt="1"/>
      <dgm:spPr/>
    </dgm:pt>
    <dgm:pt modelId="{8647B7AF-049F-4C2B-A8E4-D9A8DC650830}" type="pres">
      <dgm:prSet presAssocID="{2B6B3215-B24D-47EB-95C6-7DB399FFEA31}" presName="points" presStyleCnt="0"/>
      <dgm:spPr/>
    </dgm:pt>
    <dgm:pt modelId="{A611B184-5680-4EC2-B094-FD4CC9A7AC0D}" type="pres">
      <dgm:prSet presAssocID="{D50495B6-DAD0-436B-8D69-EAD01ECD6A11}" presName="compositeA" presStyleCnt="0"/>
      <dgm:spPr/>
    </dgm:pt>
    <dgm:pt modelId="{5E3C0943-5313-4975-96F6-A85A3FC0FC90}" type="pres">
      <dgm:prSet presAssocID="{D50495B6-DAD0-436B-8D69-EAD01ECD6A11}" presName="textA" presStyleLbl="revTx" presStyleIdx="0" presStyleCnt="6">
        <dgm:presLayoutVars>
          <dgm:bulletEnabled val="1"/>
        </dgm:presLayoutVars>
      </dgm:prSet>
      <dgm:spPr/>
    </dgm:pt>
    <dgm:pt modelId="{5F1DFE7C-7BCA-4440-BCBD-718B5E58816B}" type="pres">
      <dgm:prSet presAssocID="{D50495B6-DAD0-436B-8D69-EAD01ECD6A11}" presName="circleA" presStyleLbl="node1" presStyleIdx="0" presStyleCnt="6"/>
      <dgm:spPr/>
    </dgm:pt>
    <dgm:pt modelId="{DAA78821-6CC6-41A5-AB31-E07BF49554D5}" type="pres">
      <dgm:prSet presAssocID="{D50495B6-DAD0-436B-8D69-EAD01ECD6A11}" presName="spaceA" presStyleCnt="0"/>
      <dgm:spPr/>
    </dgm:pt>
    <dgm:pt modelId="{4C320702-26F2-4810-B2FA-CD858BFA16E0}" type="pres">
      <dgm:prSet presAssocID="{2D8A0995-A5F4-4AB0-AA3F-459BC0EAB3A4}" presName="space" presStyleCnt="0"/>
      <dgm:spPr/>
    </dgm:pt>
    <dgm:pt modelId="{60E14715-DA9B-49E3-AFFB-F9AC82E9D791}" type="pres">
      <dgm:prSet presAssocID="{8F27F340-5FCC-4CF5-9970-CD6D1D4954D3}" presName="compositeB" presStyleCnt="0"/>
      <dgm:spPr/>
    </dgm:pt>
    <dgm:pt modelId="{DFD58DA3-AB6C-4C77-89DC-E03FC70FB1B8}" type="pres">
      <dgm:prSet presAssocID="{8F27F340-5FCC-4CF5-9970-CD6D1D4954D3}" presName="textB" presStyleLbl="revTx" presStyleIdx="1" presStyleCnt="6">
        <dgm:presLayoutVars>
          <dgm:bulletEnabled val="1"/>
        </dgm:presLayoutVars>
      </dgm:prSet>
      <dgm:spPr/>
    </dgm:pt>
    <dgm:pt modelId="{B5CC5895-4A3B-487B-9837-3BE2991CA0DE}" type="pres">
      <dgm:prSet presAssocID="{8F27F340-5FCC-4CF5-9970-CD6D1D4954D3}" presName="circleB" presStyleLbl="node1" presStyleIdx="1" presStyleCnt="6"/>
      <dgm:spPr/>
    </dgm:pt>
    <dgm:pt modelId="{D713BFAB-A36F-45AF-A42C-EC417C715259}" type="pres">
      <dgm:prSet presAssocID="{8F27F340-5FCC-4CF5-9970-CD6D1D4954D3}" presName="spaceB" presStyleCnt="0"/>
      <dgm:spPr/>
    </dgm:pt>
    <dgm:pt modelId="{B89696FB-745E-4D7B-9B41-509B47B97304}" type="pres">
      <dgm:prSet presAssocID="{DA435323-8BFC-49A8-AAE5-BB3D29602460}" presName="space" presStyleCnt="0"/>
      <dgm:spPr/>
    </dgm:pt>
    <dgm:pt modelId="{2B25CB40-A69C-4D0D-A588-86C84E964EF7}" type="pres">
      <dgm:prSet presAssocID="{2E331BC2-EBF4-483E-93EE-A5C74F9C87DF}" presName="compositeA" presStyleCnt="0"/>
      <dgm:spPr/>
    </dgm:pt>
    <dgm:pt modelId="{93EA33B7-8C90-4C55-951A-CFB6E29A99DD}" type="pres">
      <dgm:prSet presAssocID="{2E331BC2-EBF4-483E-93EE-A5C74F9C87DF}" presName="textA" presStyleLbl="revTx" presStyleIdx="2" presStyleCnt="6">
        <dgm:presLayoutVars>
          <dgm:bulletEnabled val="1"/>
        </dgm:presLayoutVars>
      </dgm:prSet>
      <dgm:spPr/>
    </dgm:pt>
    <dgm:pt modelId="{6BE3433D-3D61-4FE8-9134-83BAFD785F06}" type="pres">
      <dgm:prSet presAssocID="{2E331BC2-EBF4-483E-93EE-A5C74F9C87DF}" presName="circleA" presStyleLbl="node1" presStyleIdx="2" presStyleCnt="6"/>
      <dgm:spPr/>
    </dgm:pt>
    <dgm:pt modelId="{EB3AE8DC-9F51-4184-94FD-BF33C6CDD386}" type="pres">
      <dgm:prSet presAssocID="{2E331BC2-EBF4-483E-93EE-A5C74F9C87DF}" presName="spaceA" presStyleCnt="0"/>
      <dgm:spPr/>
    </dgm:pt>
    <dgm:pt modelId="{8BB800D4-4586-4ECB-865B-80B5F2F18351}" type="pres">
      <dgm:prSet presAssocID="{34BB6143-4483-4231-9A78-30D577273EC0}" presName="space" presStyleCnt="0"/>
      <dgm:spPr/>
    </dgm:pt>
    <dgm:pt modelId="{2EFB118A-EF0E-4CBD-AB3C-2FA8543F57AA}" type="pres">
      <dgm:prSet presAssocID="{1FFFF5D4-742A-4E2F-AD05-B348A9767C66}" presName="compositeB" presStyleCnt="0"/>
      <dgm:spPr/>
    </dgm:pt>
    <dgm:pt modelId="{4E80F459-700F-4454-987B-01B9D298A08A}" type="pres">
      <dgm:prSet presAssocID="{1FFFF5D4-742A-4E2F-AD05-B348A9767C66}" presName="textB" presStyleLbl="revTx" presStyleIdx="3" presStyleCnt="6">
        <dgm:presLayoutVars>
          <dgm:bulletEnabled val="1"/>
        </dgm:presLayoutVars>
      </dgm:prSet>
      <dgm:spPr/>
    </dgm:pt>
    <dgm:pt modelId="{261134AA-6BA7-4948-AA4F-96577073B9E3}" type="pres">
      <dgm:prSet presAssocID="{1FFFF5D4-742A-4E2F-AD05-B348A9767C66}" presName="circleB" presStyleLbl="node1" presStyleIdx="3" presStyleCnt="6"/>
      <dgm:spPr/>
    </dgm:pt>
    <dgm:pt modelId="{4C58BA94-4328-40C2-A427-7389C7B125DB}" type="pres">
      <dgm:prSet presAssocID="{1FFFF5D4-742A-4E2F-AD05-B348A9767C66}" presName="spaceB" presStyleCnt="0"/>
      <dgm:spPr/>
    </dgm:pt>
    <dgm:pt modelId="{5C520DA4-BB71-42F2-8433-6D5F524713AD}" type="pres">
      <dgm:prSet presAssocID="{6C91DDDD-2042-448C-BB8D-BA32157826D2}" presName="space" presStyleCnt="0"/>
      <dgm:spPr/>
    </dgm:pt>
    <dgm:pt modelId="{E55B2452-6F30-4A0E-8724-52F731C68386}" type="pres">
      <dgm:prSet presAssocID="{B896D6B5-DC8B-4E59-ABC1-214BAF7B4657}" presName="compositeA" presStyleCnt="0"/>
      <dgm:spPr/>
    </dgm:pt>
    <dgm:pt modelId="{3C438AE0-2991-4423-95E5-858CDBD2EA8C}" type="pres">
      <dgm:prSet presAssocID="{B896D6B5-DC8B-4E59-ABC1-214BAF7B4657}" presName="textA" presStyleLbl="revTx" presStyleIdx="4" presStyleCnt="6">
        <dgm:presLayoutVars>
          <dgm:bulletEnabled val="1"/>
        </dgm:presLayoutVars>
      </dgm:prSet>
      <dgm:spPr/>
    </dgm:pt>
    <dgm:pt modelId="{9E47FA8C-A123-49A4-9A65-549F1D64909F}" type="pres">
      <dgm:prSet presAssocID="{B896D6B5-DC8B-4E59-ABC1-214BAF7B4657}" presName="circleA" presStyleLbl="node1" presStyleIdx="4" presStyleCnt="6"/>
      <dgm:spPr/>
    </dgm:pt>
    <dgm:pt modelId="{756C334A-CE94-4D60-9521-0DE9459FD825}" type="pres">
      <dgm:prSet presAssocID="{B896D6B5-DC8B-4E59-ABC1-214BAF7B4657}" presName="spaceA" presStyleCnt="0"/>
      <dgm:spPr/>
    </dgm:pt>
    <dgm:pt modelId="{CD581967-65DF-49CD-9895-8FD13AD52FEF}" type="pres">
      <dgm:prSet presAssocID="{F2071451-5825-455F-8D3B-6BA60960CBE7}" presName="space" presStyleCnt="0"/>
      <dgm:spPr/>
    </dgm:pt>
    <dgm:pt modelId="{F03AC668-2727-4A35-AC52-C8EE7752FB8C}" type="pres">
      <dgm:prSet presAssocID="{6B1EF634-B388-4C24-9EBF-38BAAC7F97E5}" presName="compositeB" presStyleCnt="0"/>
      <dgm:spPr/>
    </dgm:pt>
    <dgm:pt modelId="{6DB2A620-7A35-4A55-9564-6267B8A43D1C}" type="pres">
      <dgm:prSet presAssocID="{6B1EF634-B388-4C24-9EBF-38BAAC7F97E5}" presName="textB" presStyleLbl="revTx" presStyleIdx="5" presStyleCnt="6">
        <dgm:presLayoutVars>
          <dgm:bulletEnabled val="1"/>
        </dgm:presLayoutVars>
      </dgm:prSet>
      <dgm:spPr/>
    </dgm:pt>
    <dgm:pt modelId="{7D4DF20F-0CD8-41F2-8CCB-919DF15200E1}" type="pres">
      <dgm:prSet presAssocID="{6B1EF634-B388-4C24-9EBF-38BAAC7F97E5}" presName="circleB" presStyleLbl="node1" presStyleIdx="5" presStyleCnt="6"/>
      <dgm:spPr/>
    </dgm:pt>
    <dgm:pt modelId="{14E69F42-1E87-4EAE-B800-E01C168F7F04}" type="pres">
      <dgm:prSet presAssocID="{6B1EF634-B388-4C24-9EBF-38BAAC7F97E5}" presName="spaceB" presStyleCnt="0"/>
      <dgm:spPr/>
    </dgm:pt>
  </dgm:ptLst>
  <dgm:cxnLst>
    <dgm:cxn modelId="{B1C08A01-ABF6-4879-A6CC-72A82D15E888}" srcId="{2B6B3215-B24D-47EB-95C6-7DB399FFEA31}" destId="{8F27F340-5FCC-4CF5-9970-CD6D1D4954D3}" srcOrd="1" destOrd="0" parTransId="{F8D2FF6C-48BF-4AD8-AFE1-BDCCBF5755C0}" sibTransId="{DA435323-8BFC-49A8-AAE5-BB3D29602460}"/>
    <dgm:cxn modelId="{ADCA8F07-898D-4378-97CA-FBA430230F15}" srcId="{2B6B3215-B24D-47EB-95C6-7DB399FFEA31}" destId="{2E331BC2-EBF4-483E-93EE-A5C74F9C87DF}" srcOrd="2" destOrd="0" parTransId="{798607AF-8CA3-450D-8B50-B155DEA732B3}" sibTransId="{34BB6143-4483-4231-9A78-30D577273EC0}"/>
    <dgm:cxn modelId="{E899A745-CB6A-4DEB-A0B2-B3D14C68D952}" type="presOf" srcId="{2E331BC2-EBF4-483E-93EE-A5C74F9C87DF}" destId="{93EA33B7-8C90-4C55-951A-CFB6E29A99DD}" srcOrd="0" destOrd="0" presId="urn:microsoft.com/office/officeart/2005/8/layout/hProcess11"/>
    <dgm:cxn modelId="{C9140C6B-E0A6-472F-AB48-12EA9FD9BC74}" srcId="{2B6B3215-B24D-47EB-95C6-7DB399FFEA31}" destId="{6B1EF634-B388-4C24-9EBF-38BAAC7F97E5}" srcOrd="5" destOrd="0" parTransId="{B1F615ED-DE88-489C-A7E8-8E87422027D2}" sibTransId="{D3EEBB4C-BEE9-48B3-86C4-F3B52ED8F82E}"/>
    <dgm:cxn modelId="{F36D6873-484E-4A06-9E02-1AF8E0518FD7}" type="presOf" srcId="{B896D6B5-DC8B-4E59-ABC1-214BAF7B4657}" destId="{3C438AE0-2991-4423-95E5-858CDBD2EA8C}" srcOrd="0" destOrd="0" presId="urn:microsoft.com/office/officeart/2005/8/layout/hProcess11"/>
    <dgm:cxn modelId="{0E9A7281-A3BD-4B9D-BC6A-595BCF2F0763}" type="presOf" srcId="{2B6B3215-B24D-47EB-95C6-7DB399FFEA31}" destId="{9DC5B8EA-C928-4310-AE24-A0F8272748BB}" srcOrd="0" destOrd="0" presId="urn:microsoft.com/office/officeart/2005/8/layout/hProcess11"/>
    <dgm:cxn modelId="{FDADA682-6634-4B04-BB39-14B22A90C19A}" srcId="{2B6B3215-B24D-47EB-95C6-7DB399FFEA31}" destId="{1FFFF5D4-742A-4E2F-AD05-B348A9767C66}" srcOrd="3" destOrd="0" parTransId="{78668C3E-E0FB-4630-9480-3FDA965D3A17}" sibTransId="{6C91DDDD-2042-448C-BB8D-BA32157826D2}"/>
    <dgm:cxn modelId="{4671539F-A525-4A3A-9149-32AF6E372B48}" type="presOf" srcId="{D50495B6-DAD0-436B-8D69-EAD01ECD6A11}" destId="{5E3C0943-5313-4975-96F6-A85A3FC0FC90}" srcOrd="0" destOrd="0" presId="urn:microsoft.com/office/officeart/2005/8/layout/hProcess11"/>
    <dgm:cxn modelId="{C89BB3A4-F366-4854-9424-E8A0078A97E1}" type="presOf" srcId="{8F27F340-5FCC-4CF5-9970-CD6D1D4954D3}" destId="{DFD58DA3-AB6C-4C77-89DC-E03FC70FB1B8}" srcOrd="0" destOrd="0" presId="urn:microsoft.com/office/officeart/2005/8/layout/hProcess11"/>
    <dgm:cxn modelId="{2AED86BF-9D4C-47ED-928D-8C17748575C8}" srcId="{2B6B3215-B24D-47EB-95C6-7DB399FFEA31}" destId="{B896D6B5-DC8B-4E59-ABC1-214BAF7B4657}" srcOrd="4" destOrd="0" parTransId="{34A6ECD2-1534-45CF-BEDA-A7E383F58FA1}" sibTransId="{F2071451-5825-455F-8D3B-6BA60960CBE7}"/>
    <dgm:cxn modelId="{367EA0C4-8892-4B93-A9FB-589BCBE406CB}" type="presOf" srcId="{6B1EF634-B388-4C24-9EBF-38BAAC7F97E5}" destId="{6DB2A620-7A35-4A55-9564-6267B8A43D1C}" srcOrd="0" destOrd="0" presId="urn:microsoft.com/office/officeart/2005/8/layout/hProcess11"/>
    <dgm:cxn modelId="{CF9251D7-646D-47BB-BED4-E45A32FA2FC3}" srcId="{2B6B3215-B24D-47EB-95C6-7DB399FFEA31}" destId="{D50495B6-DAD0-436B-8D69-EAD01ECD6A11}" srcOrd="0" destOrd="0" parTransId="{BCAC3FA3-D93D-4507-A576-AC2C7E73A553}" sibTransId="{2D8A0995-A5F4-4AB0-AA3F-459BC0EAB3A4}"/>
    <dgm:cxn modelId="{56249CEC-DEC6-41B5-A79E-DFBF9672523F}" type="presOf" srcId="{1FFFF5D4-742A-4E2F-AD05-B348A9767C66}" destId="{4E80F459-700F-4454-987B-01B9D298A08A}" srcOrd="0" destOrd="0" presId="urn:microsoft.com/office/officeart/2005/8/layout/hProcess11"/>
    <dgm:cxn modelId="{6A17D1F0-CFB5-41D2-8C05-A819DFAA3C15}" type="presParOf" srcId="{9DC5B8EA-C928-4310-AE24-A0F8272748BB}" destId="{FCEFD06A-1E74-43FA-9C3F-FFE7AC7ECF80}" srcOrd="0" destOrd="0" presId="urn:microsoft.com/office/officeart/2005/8/layout/hProcess11"/>
    <dgm:cxn modelId="{A0502B42-AA7C-4DD5-A420-C8EB86BE5A5A}" type="presParOf" srcId="{9DC5B8EA-C928-4310-AE24-A0F8272748BB}" destId="{8647B7AF-049F-4C2B-A8E4-D9A8DC650830}" srcOrd="1" destOrd="0" presId="urn:microsoft.com/office/officeart/2005/8/layout/hProcess11"/>
    <dgm:cxn modelId="{3114A751-8FEE-4345-BA6C-F6FF855D37F3}" type="presParOf" srcId="{8647B7AF-049F-4C2B-A8E4-D9A8DC650830}" destId="{A611B184-5680-4EC2-B094-FD4CC9A7AC0D}" srcOrd="0" destOrd="0" presId="urn:microsoft.com/office/officeart/2005/8/layout/hProcess11"/>
    <dgm:cxn modelId="{22A50B62-A321-4807-8B66-C9538B935532}" type="presParOf" srcId="{A611B184-5680-4EC2-B094-FD4CC9A7AC0D}" destId="{5E3C0943-5313-4975-96F6-A85A3FC0FC90}" srcOrd="0" destOrd="0" presId="urn:microsoft.com/office/officeart/2005/8/layout/hProcess11"/>
    <dgm:cxn modelId="{4BD55137-3E1C-47D2-8441-50F01820D125}" type="presParOf" srcId="{A611B184-5680-4EC2-B094-FD4CC9A7AC0D}" destId="{5F1DFE7C-7BCA-4440-BCBD-718B5E58816B}" srcOrd="1" destOrd="0" presId="urn:microsoft.com/office/officeart/2005/8/layout/hProcess11"/>
    <dgm:cxn modelId="{DCF8C3A9-5028-4040-A81A-8EC47EE7A4F1}" type="presParOf" srcId="{A611B184-5680-4EC2-B094-FD4CC9A7AC0D}" destId="{DAA78821-6CC6-41A5-AB31-E07BF49554D5}" srcOrd="2" destOrd="0" presId="urn:microsoft.com/office/officeart/2005/8/layout/hProcess11"/>
    <dgm:cxn modelId="{189FA259-D6F9-4542-8816-AF5CA2E75A12}" type="presParOf" srcId="{8647B7AF-049F-4C2B-A8E4-D9A8DC650830}" destId="{4C320702-26F2-4810-B2FA-CD858BFA16E0}" srcOrd="1" destOrd="0" presId="urn:microsoft.com/office/officeart/2005/8/layout/hProcess11"/>
    <dgm:cxn modelId="{8A133090-A1E0-4ED2-BD8E-76EC4E2B42AB}" type="presParOf" srcId="{8647B7AF-049F-4C2B-A8E4-D9A8DC650830}" destId="{60E14715-DA9B-49E3-AFFB-F9AC82E9D791}" srcOrd="2" destOrd="0" presId="urn:microsoft.com/office/officeart/2005/8/layout/hProcess11"/>
    <dgm:cxn modelId="{F612EB48-A76B-42C6-A232-13B84FE811F2}" type="presParOf" srcId="{60E14715-DA9B-49E3-AFFB-F9AC82E9D791}" destId="{DFD58DA3-AB6C-4C77-89DC-E03FC70FB1B8}" srcOrd="0" destOrd="0" presId="urn:microsoft.com/office/officeart/2005/8/layout/hProcess11"/>
    <dgm:cxn modelId="{638D07FA-43D2-4689-A939-7D6984A2BC80}" type="presParOf" srcId="{60E14715-DA9B-49E3-AFFB-F9AC82E9D791}" destId="{B5CC5895-4A3B-487B-9837-3BE2991CA0DE}" srcOrd="1" destOrd="0" presId="urn:microsoft.com/office/officeart/2005/8/layout/hProcess11"/>
    <dgm:cxn modelId="{07A0874C-D5E4-4469-9A7D-B5B32BDD018F}" type="presParOf" srcId="{60E14715-DA9B-49E3-AFFB-F9AC82E9D791}" destId="{D713BFAB-A36F-45AF-A42C-EC417C715259}" srcOrd="2" destOrd="0" presId="urn:microsoft.com/office/officeart/2005/8/layout/hProcess11"/>
    <dgm:cxn modelId="{BF2D49FA-FC85-4696-8E25-D03228B960EE}" type="presParOf" srcId="{8647B7AF-049F-4C2B-A8E4-D9A8DC650830}" destId="{B89696FB-745E-4D7B-9B41-509B47B97304}" srcOrd="3" destOrd="0" presId="urn:microsoft.com/office/officeart/2005/8/layout/hProcess11"/>
    <dgm:cxn modelId="{6D1CD122-B79F-40A3-88BA-8987E274909F}" type="presParOf" srcId="{8647B7AF-049F-4C2B-A8E4-D9A8DC650830}" destId="{2B25CB40-A69C-4D0D-A588-86C84E964EF7}" srcOrd="4" destOrd="0" presId="urn:microsoft.com/office/officeart/2005/8/layout/hProcess11"/>
    <dgm:cxn modelId="{B82212FB-0546-4658-95DA-86DDEFE82521}" type="presParOf" srcId="{2B25CB40-A69C-4D0D-A588-86C84E964EF7}" destId="{93EA33B7-8C90-4C55-951A-CFB6E29A99DD}" srcOrd="0" destOrd="0" presId="urn:microsoft.com/office/officeart/2005/8/layout/hProcess11"/>
    <dgm:cxn modelId="{A2A5D20B-332A-4A7C-99B5-99F97D302401}" type="presParOf" srcId="{2B25CB40-A69C-4D0D-A588-86C84E964EF7}" destId="{6BE3433D-3D61-4FE8-9134-83BAFD785F06}" srcOrd="1" destOrd="0" presId="urn:microsoft.com/office/officeart/2005/8/layout/hProcess11"/>
    <dgm:cxn modelId="{A0C250F4-A2AE-4530-96E3-EDCB585FA9F4}" type="presParOf" srcId="{2B25CB40-A69C-4D0D-A588-86C84E964EF7}" destId="{EB3AE8DC-9F51-4184-94FD-BF33C6CDD386}" srcOrd="2" destOrd="0" presId="urn:microsoft.com/office/officeart/2005/8/layout/hProcess11"/>
    <dgm:cxn modelId="{776F1C34-4329-4662-93F6-69F3F6602622}" type="presParOf" srcId="{8647B7AF-049F-4C2B-A8E4-D9A8DC650830}" destId="{8BB800D4-4586-4ECB-865B-80B5F2F18351}" srcOrd="5" destOrd="0" presId="urn:microsoft.com/office/officeart/2005/8/layout/hProcess11"/>
    <dgm:cxn modelId="{09A53567-6B94-47FB-AD90-DC07DAA82B73}" type="presParOf" srcId="{8647B7AF-049F-4C2B-A8E4-D9A8DC650830}" destId="{2EFB118A-EF0E-4CBD-AB3C-2FA8543F57AA}" srcOrd="6" destOrd="0" presId="urn:microsoft.com/office/officeart/2005/8/layout/hProcess11"/>
    <dgm:cxn modelId="{5A339DFA-9529-494C-934B-DF136F003502}" type="presParOf" srcId="{2EFB118A-EF0E-4CBD-AB3C-2FA8543F57AA}" destId="{4E80F459-700F-4454-987B-01B9D298A08A}" srcOrd="0" destOrd="0" presId="urn:microsoft.com/office/officeart/2005/8/layout/hProcess11"/>
    <dgm:cxn modelId="{4E8A3A5B-3A47-4EBF-9D3F-0B9E9F83AF2A}" type="presParOf" srcId="{2EFB118A-EF0E-4CBD-AB3C-2FA8543F57AA}" destId="{261134AA-6BA7-4948-AA4F-96577073B9E3}" srcOrd="1" destOrd="0" presId="urn:microsoft.com/office/officeart/2005/8/layout/hProcess11"/>
    <dgm:cxn modelId="{DBB65264-FAC0-494C-9F27-7901165616E3}" type="presParOf" srcId="{2EFB118A-EF0E-4CBD-AB3C-2FA8543F57AA}" destId="{4C58BA94-4328-40C2-A427-7389C7B125DB}" srcOrd="2" destOrd="0" presId="urn:microsoft.com/office/officeart/2005/8/layout/hProcess11"/>
    <dgm:cxn modelId="{C5735F64-FAF6-4276-89FC-E049ABC20836}" type="presParOf" srcId="{8647B7AF-049F-4C2B-A8E4-D9A8DC650830}" destId="{5C520DA4-BB71-42F2-8433-6D5F524713AD}" srcOrd="7" destOrd="0" presId="urn:microsoft.com/office/officeart/2005/8/layout/hProcess11"/>
    <dgm:cxn modelId="{443DCF3A-7D2E-46B6-8658-8F5037EDFFF0}" type="presParOf" srcId="{8647B7AF-049F-4C2B-A8E4-D9A8DC650830}" destId="{E55B2452-6F30-4A0E-8724-52F731C68386}" srcOrd="8" destOrd="0" presId="urn:microsoft.com/office/officeart/2005/8/layout/hProcess11"/>
    <dgm:cxn modelId="{6FEE46A1-CB6D-4848-86C5-C5F8A394567F}" type="presParOf" srcId="{E55B2452-6F30-4A0E-8724-52F731C68386}" destId="{3C438AE0-2991-4423-95E5-858CDBD2EA8C}" srcOrd="0" destOrd="0" presId="urn:microsoft.com/office/officeart/2005/8/layout/hProcess11"/>
    <dgm:cxn modelId="{950BC417-C0F5-46AF-9E8D-F64F707EA190}" type="presParOf" srcId="{E55B2452-6F30-4A0E-8724-52F731C68386}" destId="{9E47FA8C-A123-49A4-9A65-549F1D64909F}" srcOrd="1" destOrd="0" presId="urn:microsoft.com/office/officeart/2005/8/layout/hProcess11"/>
    <dgm:cxn modelId="{064B4854-CFBD-4788-9A27-A17F062AB59A}" type="presParOf" srcId="{E55B2452-6F30-4A0E-8724-52F731C68386}" destId="{756C334A-CE94-4D60-9521-0DE9459FD825}" srcOrd="2" destOrd="0" presId="urn:microsoft.com/office/officeart/2005/8/layout/hProcess11"/>
    <dgm:cxn modelId="{AE1157DB-70E6-4255-BA31-5A80915B7DFA}" type="presParOf" srcId="{8647B7AF-049F-4C2B-A8E4-D9A8DC650830}" destId="{CD581967-65DF-49CD-9895-8FD13AD52FEF}" srcOrd="9" destOrd="0" presId="urn:microsoft.com/office/officeart/2005/8/layout/hProcess11"/>
    <dgm:cxn modelId="{257B88FD-9A12-44E4-8C8C-E727FAE09DCC}" type="presParOf" srcId="{8647B7AF-049F-4C2B-A8E4-D9A8DC650830}" destId="{F03AC668-2727-4A35-AC52-C8EE7752FB8C}" srcOrd="10" destOrd="0" presId="urn:microsoft.com/office/officeart/2005/8/layout/hProcess11"/>
    <dgm:cxn modelId="{DEE1B7A5-3E71-4E42-88EF-50EA29F2DADC}" type="presParOf" srcId="{F03AC668-2727-4A35-AC52-C8EE7752FB8C}" destId="{6DB2A620-7A35-4A55-9564-6267B8A43D1C}" srcOrd="0" destOrd="0" presId="urn:microsoft.com/office/officeart/2005/8/layout/hProcess11"/>
    <dgm:cxn modelId="{1FC30636-9DBB-4F28-A96D-51AD080EC6ED}" type="presParOf" srcId="{F03AC668-2727-4A35-AC52-C8EE7752FB8C}" destId="{7D4DF20F-0CD8-41F2-8CCB-919DF15200E1}" srcOrd="1" destOrd="0" presId="urn:microsoft.com/office/officeart/2005/8/layout/hProcess11"/>
    <dgm:cxn modelId="{719F2D1C-C0D6-4D27-95A1-A7D2EB436579}" type="presParOf" srcId="{F03AC668-2727-4A35-AC52-C8EE7752FB8C}" destId="{14E69F42-1E87-4EAE-B800-E01C168F7F0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FD06A-1E74-43FA-9C3F-FFE7AC7ECF80}">
      <dsp:nvSpPr>
        <dsp:cNvPr id="0" name=""/>
        <dsp:cNvSpPr/>
      </dsp:nvSpPr>
      <dsp:spPr>
        <a:xfrm>
          <a:off x="0" y="1477704"/>
          <a:ext cx="11350925" cy="197027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C0943-5313-4975-96F6-A85A3FC0FC90}">
      <dsp:nvSpPr>
        <dsp:cNvPr id="0" name=""/>
        <dsp:cNvSpPr/>
      </dsp:nvSpPr>
      <dsp:spPr>
        <a:xfrm>
          <a:off x="2805" y="0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What is Implied Volatility</a:t>
          </a:r>
          <a:endParaRPr lang="en-US" sz="2100" kern="1200"/>
        </a:p>
      </dsp:txBody>
      <dsp:txXfrm>
        <a:off x="2805" y="0"/>
        <a:ext cx="1633635" cy="1970273"/>
      </dsp:txXfrm>
    </dsp:sp>
    <dsp:sp modelId="{5F1DFE7C-7BCA-4440-BCBD-718B5E58816B}">
      <dsp:nvSpPr>
        <dsp:cNvPr id="0" name=""/>
        <dsp:cNvSpPr/>
      </dsp:nvSpPr>
      <dsp:spPr>
        <a:xfrm>
          <a:off x="573339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58DA3-AB6C-4C77-89DC-E03FC70FB1B8}">
      <dsp:nvSpPr>
        <dsp:cNvPr id="0" name=""/>
        <dsp:cNvSpPr/>
      </dsp:nvSpPr>
      <dsp:spPr>
        <a:xfrm>
          <a:off x="1718122" y="2955409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Realized volatility V.S. implied volatility</a:t>
          </a:r>
          <a:endParaRPr lang="en-US" sz="2100" kern="1200" dirty="0"/>
        </a:p>
      </dsp:txBody>
      <dsp:txXfrm>
        <a:off x="1718122" y="2955409"/>
        <a:ext cx="1633635" cy="1970273"/>
      </dsp:txXfrm>
    </dsp:sp>
    <dsp:sp modelId="{B5CC5895-4A3B-487B-9837-3BE2991CA0DE}">
      <dsp:nvSpPr>
        <dsp:cNvPr id="0" name=""/>
        <dsp:cNvSpPr/>
      </dsp:nvSpPr>
      <dsp:spPr>
        <a:xfrm>
          <a:off x="2288656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A33B7-8C90-4C55-951A-CFB6E29A99DD}">
      <dsp:nvSpPr>
        <dsp:cNvPr id="0" name=""/>
        <dsp:cNvSpPr/>
      </dsp:nvSpPr>
      <dsp:spPr>
        <a:xfrm>
          <a:off x="3433440" y="0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How does IV dictates your strategy. </a:t>
          </a:r>
          <a:endParaRPr lang="en-US" sz="2100" kern="1200"/>
        </a:p>
      </dsp:txBody>
      <dsp:txXfrm>
        <a:off x="3433440" y="0"/>
        <a:ext cx="1633635" cy="1970273"/>
      </dsp:txXfrm>
    </dsp:sp>
    <dsp:sp modelId="{6BE3433D-3D61-4FE8-9134-83BAFD785F06}">
      <dsp:nvSpPr>
        <dsp:cNvPr id="0" name=""/>
        <dsp:cNvSpPr/>
      </dsp:nvSpPr>
      <dsp:spPr>
        <a:xfrm>
          <a:off x="4003973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0F459-700F-4454-987B-01B9D298A08A}">
      <dsp:nvSpPr>
        <dsp:cNvPr id="0" name=""/>
        <dsp:cNvSpPr/>
      </dsp:nvSpPr>
      <dsp:spPr>
        <a:xfrm>
          <a:off x="5148757" y="2955409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Short Strangles</a:t>
          </a:r>
          <a:endParaRPr lang="en-US" sz="2100" kern="1200"/>
        </a:p>
      </dsp:txBody>
      <dsp:txXfrm>
        <a:off x="5148757" y="2955409"/>
        <a:ext cx="1633635" cy="1970273"/>
      </dsp:txXfrm>
    </dsp:sp>
    <dsp:sp modelId="{261134AA-6BA7-4948-AA4F-96577073B9E3}">
      <dsp:nvSpPr>
        <dsp:cNvPr id="0" name=""/>
        <dsp:cNvSpPr/>
      </dsp:nvSpPr>
      <dsp:spPr>
        <a:xfrm>
          <a:off x="5719290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38AE0-2991-4423-95E5-858CDBD2EA8C}">
      <dsp:nvSpPr>
        <dsp:cNvPr id="0" name=""/>
        <dsp:cNvSpPr/>
      </dsp:nvSpPr>
      <dsp:spPr>
        <a:xfrm>
          <a:off x="6864074" y="0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Condors</a:t>
          </a:r>
          <a:endParaRPr lang="en-US" sz="2100" kern="1200"/>
        </a:p>
      </dsp:txBody>
      <dsp:txXfrm>
        <a:off x="6864074" y="0"/>
        <a:ext cx="1633635" cy="1970273"/>
      </dsp:txXfrm>
    </dsp:sp>
    <dsp:sp modelId="{9E47FA8C-A123-49A4-9A65-549F1D64909F}">
      <dsp:nvSpPr>
        <dsp:cNvPr id="0" name=""/>
        <dsp:cNvSpPr/>
      </dsp:nvSpPr>
      <dsp:spPr>
        <a:xfrm>
          <a:off x="7434607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2A620-7A35-4A55-9564-6267B8A43D1C}">
      <dsp:nvSpPr>
        <dsp:cNvPr id="0" name=""/>
        <dsp:cNvSpPr/>
      </dsp:nvSpPr>
      <dsp:spPr>
        <a:xfrm>
          <a:off x="8579391" y="2955409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Diagonal Spreads </a:t>
          </a:r>
          <a:endParaRPr lang="en-US" sz="2100" kern="1200"/>
        </a:p>
      </dsp:txBody>
      <dsp:txXfrm>
        <a:off x="8579391" y="2955409"/>
        <a:ext cx="1633635" cy="1970273"/>
      </dsp:txXfrm>
    </dsp:sp>
    <dsp:sp modelId="{7D4DF20F-0CD8-41F2-8CCB-919DF15200E1}">
      <dsp:nvSpPr>
        <dsp:cNvPr id="0" name=""/>
        <dsp:cNvSpPr/>
      </dsp:nvSpPr>
      <dsp:spPr>
        <a:xfrm>
          <a:off x="9149924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FD06A-1E74-43FA-9C3F-FFE7AC7ECF80}">
      <dsp:nvSpPr>
        <dsp:cNvPr id="0" name=""/>
        <dsp:cNvSpPr/>
      </dsp:nvSpPr>
      <dsp:spPr>
        <a:xfrm>
          <a:off x="0" y="1477704"/>
          <a:ext cx="11350925" cy="197027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C0943-5313-4975-96F6-A85A3FC0FC90}">
      <dsp:nvSpPr>
        <dsp:cNvPr id="0" name=""/>
        <dsp:cNvSpPr/>
      </dsp:nvSpPr>
      <dsp:spPr>
        <a:xfrm>
          <a:off x="2805" y="0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/>
            <a:t>What is Implied Volatility</a:t>
          </a:r>
          <a:endParaRPr lang="en-US" sz="1700" kern="1200"/>
        </a:p>
      </dsp:txBody>
      <dsp:txXfrm>
        <a:off x="2805" y="0"/>
        <a:ext cx="1633635" cy="1970273"/>
      </dsp:txXfrm>
    </dsp:sp>
    <dsp:sp modelId="{5F1DFE7C-7BCA-4440-BCBD-718B5E58816B}">
      <dsp:nvSpPr>
        <dsp:cNvPr id="0" name=""/>
        <dsp:cNvSpPr/>
      </dsp:nvSpPr>
      <dsp:spPr>
        <a:xfrm>
          <a:off x="573339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58DA3-AB6C-4C77-89DC-E03FC70FB1B8}">
      <dsp:nvSpPr>
        <dsp:cNvPr id="0" name=""/>
        <dsp:cNvSpPr/>
      </dsp:nvSpPr>
      <dsp:spPr>
        <a:xfrm>
          <a:off x="1718122" y="2955409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/>
            <a:t>What are characteristic of volatility</a:t>
          </a:r>
          <a:endParaRPr lang="en-US" sz="1700" kern="1200"/>
        </a:p>
      </dsp:txBody>
      <dsp:txXfrm>
        <a:off x="1718122" y="2955409"/>
        <a:ext cx="1633635" cy="1970273"/>
      </dsp:txXfrm>
    </dsp:sp>
    <dsp:sp modelId="{B5CC5895-4A3B-487B-9837-3BE2991CA0DE}">
      <dsp:nvSpPr>
        <dsp:cNvPr id="0" name=""/>
        <dsp:cNvSpPr/>
      </dsp:nvSpPr>
      <dsp:spPr>
        <a:xfrm>
          <a:off x="2288656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A33B7-8C90-4C55-951A-CFB6E29A99DD}">
      <dsp:nvSpPr>
        <dsp:cNvPr id="0" name=""/>
        <dsp:cNvSpPr/>
      </dsp:nvSpPr>
      <dsp:spPr>
        <a:xfrm>
          <a:off x="3433440" y="0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/>
            <a:t>How does IV dictates your strategy. </a:t>
          </a:r>
          <a:endParaRPr lang="en-US" sz="1700" kern="1200"/>
        </a:p>
      </dsp:txBody>
      <dsp:txXfrm>
        <a:off x="3433440" y="0"/>
        <a:ext cx="1633635" cy="1970273"/>
      </dsp:txXfrm>
    </dsp:sp>
    <dsp:sp modelId="{6BE3433D-3D61-4FE8-9134-83BAFD785F06}">
      <dsp:nvSpPr>
        <dsp:cNvPr id="0" name=""/>
        <dsp:cNvSpPr/>
      </dsp:nvSpPr>
      <dsp:spPr>
        <a:xfrm>
          <a:off x="4003973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0F459-700F-4454-987B-01B9D298A08A}">
      <dsp:nvSpPr>
        <dsp:cNvPr id="0" name=""/>
        <dsp:cNvSpPr/>
      </dsp:nvSpPr>
      <dsp:spPr>
        <a:xfrm>
          <a:off x="5148757" y="2955409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/>
            <a:t>Short Strangles</a:t>
          </a:r>
          <a:endParaRPr lang="en-US" sz="1700" kern="1200"/>
        </a:p>
      </dsp:txBody>
      <dsp:txXfrm>
        <a:off x="5148757" y="2955409"/>
        <a:ext cx="1633635" cy="1970273"/>
      </dsp:txXfrm>
    </dsp:sp>
    <dsp:sp modelId="{261134AA-6BA7-4948-AA4F-96577073B9E3}">
      <dsp:nvSpPr>
        <dsp:cNvPr id="0" name=""/>
        <dsp:cNvSpPr/>
      </dsp:nvSpPr>
      <dsp:spPr>
        <a:xfrm>
          <a:off x="5719290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38AE0-2991-4423-95E5-858CDBD2EA8C}">
      <dsp:nvSpPr>
        <dsp:cNvPr id="0" name=""/>
        <dsp:cNvSpPr/>
      </dsp:nvSpPr>
      <dsp:spPr>
        <a:xfrm>
          <a:off x="6864074" y="0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/>
            <a:t>Condors</a:t>
          </a:r>
          <a:endParaRPr lang="en-US" sz="1700" kern="1200"/>
        </a:p>
      </dsp:txBody>
      <dsp:txXfrm>
        <a:off x="6864074" y="0"/>
        <a:ext cx="1633635" cy="1970273"/>
      </dsp:txXfrm>
    </dsp:sp>
    <dsp:sp modelId="{9E47FA8C-A123-49A4-9A65-549F1D64909F}">
      <dsp:nvSpPr>
        <dsp:cNvPr id="0" name=""/>
        <dsp:cNvSpPr/>
      </dsp:nvSpPr>
      <dsp:spPr>
        <a:xfrm>
          <a:off x="7434607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2A620-7A35-4A55-9564-6267B8A43D1C}">
      <dsp:nvSpPr>
        <dsp:cNvPr id="0" name=""/>
        <dsp:cNvSpPr/>
      </dsp:nvSpPr>
      <dsp:spPr>
        <a:xfrm>
          <a:off x="8579391" y="2955409"/>
          <a:ext cx="1633635" cy="1970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/>
            <a:t>Diagonal Spreads </a:t>
          </a:r>
          <a:endParaRPr lang="en-US" sz="1700" kern="1200"/>
        </a:p>
      </dsp:txBody>
      <dsp:txXfrm>
        <a:off x="8579391" y="2955409"/>
        <a:ext cx="1633635" cy="1970273"/>
      </dsp:txXfrm>
    </dsp:sp>
    <dsp:sp modelId="{7D4DF20F-0CD8-41F2-8CCB-919DF15200E1}">
      <dsp:nvSpPr>
        <dsp:cNvPr id="0" name=""/>
        <dsp:cNvSpPr/>
      </dsp:nvSpPr>
      <dsp:spPr>
        <a:xfrm>
          <a:off x="9149924" y="2216557"/>
          <a:ext cx="492568" cy="492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35C5C-E4E0-439F-B9C7-08F0DCD92136}" type="datetimeFigureOut">
              <a:rPr lang="en-CA" smtClean="0"/>
              <a:t>2022-05-03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22D7E-3EB2-4850-94C2-53F27545DAB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9343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14C21-F41B-48E9-8FFA-1B1ABA5252F3}" type="datetimeFigureOut">
              <a:rPr lang="en-CA" smtClean="0"/>
              <a:t>2022-05-03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ED222-BA44-400A-989C-ED49D2BC19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5277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276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756" y="0"/>
            <a:ext cx="12265514" cy="68580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-36762" y="0"/>
            <a:ext cx="12265514" cy="6858000"/>
          </a:xfrm>
          <a:prstGeom prst="rect">
            <a:avLst/>
          </a:prstGeom>
          <a:gradFill>
            <a:gsLst>
              <a:gs pos="100000">
                <a:schemeClr val="bg1">
                  <a:alpha val="47000"/>
                </a:schemeClr>
              </a:gs>
              <a:gs pos="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1658467" y="2666902"/>
            <a:ext cx="8875059" cy="1524195"/>
          </a:xfrm>
        </p:spPr>
        <p:txBody>
          <a:bodyPr anchor="t"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336671" y="5109050"/>
            <a:ext cx="5518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pc="600" dirty="0">
                <a:solidFill>
                  <a:schemeClr val="tx1"/>
                </a:solidFill>
              </a:rPr>
              <a:t>PRESENTED BY:</a:t>
            </a:r>
            <a:endParaRPr lang="en-CA" sz="1200" spc="600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336668" y="5582861"/>
            <a:ext cx="5518655" cy="308064"/>
          </a:xfrm>
        </p:spPr>
        <p:txBody>
          <a:bodyPr>
            <a:noAutofit/>
          </a:bodyPr>
          <a:lstStyle>
            <a:lvl1pPr marL="0" indent="0" algn="ctr">
              <a:buNone/>
              <a:defRPr sz="1800" spc="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159" y="476587"/>
            <a:ext cx="1907681" cy="98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05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839788" y="2425470"/>
            <a:ext cx="33664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 fontAlgn="base">
              <a:lnSpc>
                <a:spcPct val="150000"/>
              </a:lnSpc>
            </a:pPr>
            <a:r>
              <a:rPr lang="en-CA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BearBullTrading.com employees, contractors, shareholders and affiliates, are </a:t>
            </a:r>
            <a:r>
              <a:rPr lang="en-CA" sz="1200" b="1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NOT an investment advisory service, a registered investment advisor or a broker-dealer</a:t>
            </a:r>
            <a:r>
              <a:rPr lang="en-CA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 and does not undertake to advise clients on which securities they should buy or sell for themselves. 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619117" y="2428094"/>
            <a:ext cx="32207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 fontAlgn="base">
              <a:lnSpc>
                <a:spcPct val="150000"/>
              </a:lnSpc>
            </a:pPr>
            <a:r>
              <a:rPr lang="en-CA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You understand that </a:t>
            </a:r>
            <a:r>
              <a:rPr lang="en-CA" sz="1200" b="1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NO content published as part of the Bear</a:t>
            </a:r>
            <a:r>
              <a:rPr lang="en-CA" sz="1200" b="1" i="0" u="none" strike="noStrike" kern="1200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 Bull Trading</a:t>
            </a:r>
            <a:r>
              <a:rPr lang="en-CA" sz="1200" b="1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 Room and its Website constitutes a recommendation</a:t>
            </a:r>
            <a:r>
              <a:rPr lang="en-CA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 that any particular investment, security, portfolio of securities, transaction or investment strategy is suitable for any specific person.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252748" y="2428453"/>
            <a:ext cx="3118755" cy="2550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You further understand that </a:t>
            </a:r>
            <a:r>
              <a:rPr lang="en-CA" sz="1200" b="1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none of the creators or providers of our Services or their affiliates will advise you personally </a:t>
            </a:r>
            <a:r>
              <a:rPr lang="en-CA" sz="1200" b="0" i="0" u="none" strike="noStrike" kern="1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n-ea"/>
                <a:cs typeface="+mn-cs"/>
              </a:rPr>
              <a:t>concerning the nature, potential, value or suitability of any particular investment, security, portfolio of securities, transaction, investment strategy or other matter.</a:t>
            </a:r>
            <a:endParaRPr lang="en-CA" sz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CA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0CCB70-7FCF-49A3-B28E-CD1635B200D3}"/>
              </a:ext>
            </a:extLst>
          </p:cNvPr>
          <p:cNvSpPr txBox="1"/>
          <p:nvPr userDrawn="1"/>
        </p:nvSpPr>
        <p:spPr>
          <a:xfrm>
            <a:off x="769907" y="501133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spc="600" dirty="0"/>
              <a:t>DISCLAIMER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0079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1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747" y="193345"/>
            <a:ext cx="11350924" cy="833198"/>
          </a:xfrm>
        </p:spPr>
        <p:txBody>
          <a:bodyPr anchor="t"/>
          <a:lstStyle>
            <a:lvl1pPr algn="l">
              <a:defRPr b="1" i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363746" y="1311215"/>
            <a:ext cx="11350925" cy="49256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A91F8DD-3E0D-42D5-99D0-8B204F067BB3}"/>
              </a:ext>
            </a:extLst>
          </p:cNvPr>
          <p:cNvCxnSpPr>
            <a:cxnSpLocks/>
          </p:cNvCxnSpPr>
          <p:nvPr userDrawn="1"/>
        </p:nvCxnSpPr>
        <p:spPr>
          <a:xfrm>
            <a:off x="439947" y="1120535"/>
            <a:ext cx="11047203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6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5264149" cy="990600"/>
          </a:xfrm>
        </p:spPr>
        <p:txBody>
          <a:bodyPr anchor="t">
            <a:normAutofit/>
          </a:bodyPr>
          <a:lstStyle>
            <a:lvl1pPr>
              <a:defRPr sz="3200" b="1" i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764866" y="474133"/>
            <a:ext cx="4588934" cy="4199468"/>
          </a:xfrm>
        </p:spPr>
        <p:txBody>
          <a:bodyPr>
            <a:normAutofit/>
          </a:bodyPr>
          <a:lstStyle>
            <a:lvl1pPr marL="0" indent="0" algn="ctr">
              <a:buNone/>
              <a:defRPr sz="1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1583266"/>
            <a:ext cx="5264150" cy="427778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764866" y="4775200"/>
            <a:ext cx="4588934" cy="491067"/>
          </a:xfrm>
        </p:spPr>
        <p:txBody>
          <a:bodyPr>
            <a:normAutofit/>
          </a:bodyPr>
          <a:lstStyle>
            <a:lvl1pPr marL="0" indent="0" algn="ctr">
              <a:buNone/>
              <a:defRPr sz="1200" i="1" baseline="0"/>
            </a:lvl1pPr>
          </a:lstStyle>
          <a:p>
            <a:pPr lvl="0"/>
            <a:r>
              <a:rPr lang="en-US" dirty="0"/>
              <a:t>Click to Add Image Caption</a:t>
            </a:r>
          </a:p>
        </p:txBody>
      </p:sp>
    </p:spTree>
    <p:extLst>
      <p:ext uri="{BB962C8B-B14F-4D97-AF65-F5344CB8AC3E}">
        <p14:creationId xmlns:p14="http://schemas.microsoft.com/office/powerpoint/2010/main" val="339169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1674"/>
          </a:xfrm>
        </p:spPr>
        <p:txBody>
          <a:bodyPr anchor="t"/>
          <a:lstStyle>
            <a:lvl1pPr algn="ctr">
              <a:defRPr b="1" i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75292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75292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095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3208"/>
          </a:xfrm>
        </p:spPr>
        <p:txBody>
          <a:bodyPr anchor="t"/>
          <a:lstStyle>
            <a:lvl1pPr algn="ctr">
              <a:defRPr b="1" i="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063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708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q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9558" y="365125"/>
            <a:ext cx="9514241" cy="7429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FAQ’s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10" y="233290"/>
            <a:ext cx="1071130" cy="107113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39914" y="1441450"/>
            <a:ext cx="4388764" cy="45497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648226" y="1441450"/>
            <a:ext cx="4705574" cy="45497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163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gular Layout">
  <p:cSld name="1_Regular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363747" y="193345"/>
            <a:ext cx="11350800" cy="8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Raleway"/>
              <a:buNone/>
              <a:defRPr b="1" i="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363745" y="1311215"/>
            <a:ext cx="11350800" cy="49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cxnSp>
        <p:nvCxnSpPr>
          <p:cNvPr id="27" name="Google Shape;27;p4"/>
          <p:cNvCxnSpPr/>
          <p:nvPr/>
        </p:nvCxnSpPr>
        <p:spPr>
          <a:xfrm>
            <a:off x="439947" y="1120535"/>
            <a:ext cx="1104720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04019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1"/>
          <p:cNvSpPr/>
          <p:nvPr userDrawn="1"/>
        </p:nvSpPr>
        <p:spPr>
          <a:xfrm>
            <a:off x="0" y="6454588"/>
            <a:ext cx="12192000" cy="403412"/>
          </a:xfrm>
          <a:prstGeom prst="round2Same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>
                <a:noFill/>
              </a:ln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02"/>
            <a:ext cx="12192000" cy="681689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75155"/>
            <a:ext cx="1784482" cy="19696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897035" y="6502405"/>
            <a:ext cx="1549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F63ED90-F7BB-4083-995E-2B3B643AA727}" type="slidenum">
              <a:rPr lang="en-CA" sz="14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‹#›</a:t>
            </a:fld>
            <a:endParaRPr lang="en-CA" sz="1400" b="0" dirty="0"/>
          </a:p>
        </p:txBody>
      </p:sp>
    </p:spTree>
    <p:extLst>
      <p:ext uri="{BB962C8B-B14F-4D97-AF65-F5344CB8AC3E}">
        <p14:creationId xmlns:p14="http://schemas.microsoft.com/office/powerpoint/2010/main" val="137302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8" r:id="rId3"/>
    <p:sldLayoutId id="2147483657" r:id="rId4"/>
    <p:sldLayoutId id="2147483652" r:id="rId5"/>
    <p:sldLayoutId id="2147483654" r:id="rId6"/>
    <p:sldLayoutId id="2147483655" r:id="rId7"/>
    <p:sldLayoutId id="2147483659" r:id="rId8"/>
    <p:sldLayoutId id="2147483661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mailto:Ardi@bearbulltraders.com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Implied Volatility Demystified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CA" dirty="0" err="1"/>
              <a:t>Ardi</a:t>
            </a:r>
            <a:r>
              <a:rPr lang="en-CA" dirty="0"/>
              <a:t> </a:t>
            </a:r>
            <a:r>
              <a:rPr lang="en-CA" dirty="0" err="1"/>
              <a:t>Aaziznia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0371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E4A87-BC3E-770F-17F4-6FD64841D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Introducing: Implied Volatility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E8436-491F-E022-9634-1EE5D1E70A2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How the price movement is going to be in the future</a:t>
            </a:r>
          </a:p>
          <a:p>
            <a:r>
              <a:rPr lang="en-US" dirty="0"/>
              <a:t>Implied volatility unit is usually in annual format</a:t>
            </a:r>
          </a:p>
          <a:p>
            <a:r>
              <a:rPr lang="en-US" dirty="0"/>
              <a:t>Derives from the option market.</a:t>
            </a:r>
          </a:p>
          <a:p>
            <a:r>
              <a:rPr lang="en-US" dirty="0"/>
              <a:t>Is it an </a:t>
            </a:r>
            <a:r>
              <a:rPr lang="en-US" b="1" dirty="0"/>
              <a:t>input</a:t>
            </a:r>
            <a:r>
              <a:rPr lang="en-US" dirty="0"/>
              <a:t> or </a:t>
            </a:r>
            <a:r>
              <a:rPr lang="en-US" b="1" dirty="0"/>
              <a:t>output</a:t>
            </a:r>
            <a:r>
              <a:rPr lang="en-US" dirty="0"/>
              <a:t> of the Black Scholes Model?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8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99EAB-1DDB-739E-0228-48E5725B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Implied Volatility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3F3F6CEC-4C5E-AF25-6CA8-16551B65A55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5168376"/>
                  </p:ext>
                </p:extLst>
              </p:nvPr>
            </p:nvGraphicFramePr>
            <p:xfrm>
              <a:off x="1359965" y="1961236"/>
              <a:ext cx="9472070" cy="36665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36035">
                      <a:extLst>
                        <a:ext uri="{9D8B030D-6E8A-4147-A177-3AD203B41FA5}">
                          <a16:colId xmlns:a16="http://schemas.microsoft.com/office/drawing/2014/main" val="1116722490"/>
                        </a:ext>
                      </a:extLst>
                    </a:gridCol>
                    <a:gridCol w="4736035">
                      <a:extLst>
                        <a:ext uri="{9D8B030D-6E8A-4147-A177-3AD203B41FA5}">
                          <a16:colId xmlns:a16="http://schemas.microsoft.com/office/drawing/2014/main" val="2808724027"/>
                        </a:ext>
                      </a:extLst>
                    </a:gridCol>
                  </a:tblGrid>
                  <a:tr h="8519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Expected Volatility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Formula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26818700"/>
                      </a:ext>
                    </a:extLst>
                  </a:tr>
                  <a:tr h="8519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Monthly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𝐴𝑛𝑛𝑢𝑎𝑙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𝑣𝑜𝑙𝑎𝑡𝑖𝑙𝑖𝑡𝑦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3200" b="0" i="1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200" b="0" i="1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4541149"/>
                      </a:ext>
                    </a:extLst>
                  </a:tr>
                  <a:tr h="8519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Weekly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𝐴𝑛𝑛𝑢𝑎𝑙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𝑣𝑜𝑙𝑎𝑡𝑖𝑙𝑖𝑡𝑦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800" b="0" i="1" smtClean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800" b="0" i="1" smtClean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3581585"/>
                      </a:ext>
                    </a:extLst>
                  </a:tr>
                  <a:tr h="8519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Daily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𝐴𝑛𝑛𝑢𝑎𝑙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𝑣𝑜𝑙𝑎𝑡𝑖𝑙𝑖𝑡𝑦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800" b="0" i="1" smtClean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800" b="0" i="1" smtClean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252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26136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3F3F6CEC-4C5E-AF25-6CA8-16551B65A55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5168376"/>
                  </p:ext>
                </p:extLst>
              </p:nvPr>
            </p:nvGraphicFramePr>
            <p:xfrm>
              <a:off x="1359965" y="1961236"/>
              <a:ext cx="9472070" cy="36665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736035">
                      <a:extLst>
                        <a:ext uri="{9D8B030D-6E8A-4147-A177-3AD203B41FA5}">
                          <a16:colId xmlns:a16="http://schemas.microsoft.com/office/drawing/2014/main" val="1116722490"/>
                        </a:ext>
                      </a:extLst>
                    </a:gridCol>
                    <a:gridCol w="4736035">
                      <a:extLst>
                        <a:ext uri="{9D8B030D-6E8A-4147-A177-3AD203B41FA5}">
                          <a16:colId xmlns:a16="http://schemas.microsoft.com/office/drawing/2014/main" val="2808724027"/>
                        </a:ext>
                      </a:extLst>
                    </a:gridCol>
                  </a:tblGrid>
                  <a:tr h="8519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Expected Volatility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Formula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26818700"/>
                      </a:ext>
                    </a:extLst>
                  </a:tr>
                  <a:tr h="8519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Monthly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29" t="-100714" r="-644" b="-232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4541149"/>
                      </a:ext>
                    </a:extLst>
                  </a:tr>
                  <a:tr h="9813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Weekly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29" t="-173457" r="-644" b="-1006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3581585"/>
                      </a:ext>
                    </a:extLst>
                  </a:tr>
                  <a:tr h="9813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Daily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29" t="-275155" r="-644" b="-12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26136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00006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5A869-5859-0E48-56BD-6077FB6E4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VIX: 30 Day Implied Volatility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35C062-2EBF-F459-0AB3-0EC53F295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95" y="1280240"/>
            <a:ext cx="5342083" cy="5159884"/>
          </a:xfrm>
          <a:prstGeom prst="rect">
            <a:avLst/>
          </a:prstGeom>
        </p:spPr>
      </p:pic>
      <p:sp>
        <p:nvSpPr>
          <p:cNvPr id="6" name="Arrow: Chevron 5">
            <a:extLst>
              <a:ext uri="{FF2B5EF4-FFF2-40B4-BE49-F238E27FC236}">
                <a16:creationId xmlns:a16="http://schemas.microsoft.com/office/drawing/2014/main" id="{3D2FF967-F3B5-E9A6-527F-207161BC8742}"/>
              </a:ext>
            </a:extLst>
          </p:cNvPr>
          <p:cNvSpPr/>
          <p:nvPr/>
        </p:nvSpPr>
        <p:spPr>
          <a:xfrm>
            <a:off x="6096000" y="2944536"/>
            <a:ext cx="981512" cy="2390862"/>
          </a:xfrm>
          <a:prstGeom prst="chevron">
            <a:avLst>
              <a:gd name="adj" fmla="val 730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8EF75-02F4-E38A-0504-B6CDB117350A}"/>
              </a:ext>
            </a:extLst>
          </p:cNvPr>
          <p:cNvSpPr txBox="1"/>
          <p:nvPr/>
        </p:nvSpPr>
        <p:spPr>
          <a:xfrm>
            <a:off x="7294534" y="3816801"/>
            <a:ext cx="233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can VIX tell us? </a:t>
            </a:r>
          </a:p>
        </p:txBody>
      </p:sp>
    </p:spTree>
    <p:extLst>
      <p:ext uri="{BB962C8B-B14F-4D97-AF65-F5344CB8AC3E}">
        <p14:creationId xmlns:p14="http://schemas.microsoft.com/office/powerpoint/2010/main" val="915683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AF69B-72AC-8A8C-B08E-9EEBACE21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VIX Tell Us?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1FD391-9AEA-1D68-E916-8C4383E3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63" y="1230581"/>
            <a:ext cx="4917871" cy="468944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8E11861-2908-ECA7-A4C3-6A53A9D1C642}"/>
              </a:ext>
            </a:extLst>
          </p:cNvPr>
          <p:cNvCxnSpPr/>
          <p:nvPr/>
        </p:nvCxnSpPr>
        <p:spPr>
          <a:xfrm>
            <a:off x="5905850" y="3179428"/>
            <a:ext cx="18959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7D54F2-4584-AB3B-C7FA-FE0FE4D17353}"/>
              </a:ext>
            </a:extLst>
          </p:cNvPr>
          <p:cNvCxnSpPr/>
          <p:nvPr/>
        </p:nvCxnSpPr>
        <p:spPr>
          <a:xfrm>
            <a:off x="5905850" y="5920026"/>
            <a:ext cx="18959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20CCD10-BC77-A24C-54F8-373CF4787FFD}"/>
              </a:ext>
            </a:extLst>
          </p:cNvPr>
          <p:cNvSpPr txBox="1"/>
          <p:nvPr/>
        </p:nvSpPr>
        <p:spPr>
          <a:xfrm>
            <a:off x="7877262" y="573536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$382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B29AA1-1235-7700-EF92-5FC73EFCA413}"/>
              </a:ext>
            </a:extLst>
          </p:cNvPr>
          <p:cNvSpPr txBox="1"/>
          <p:nvPr/>
        </p:nvSpPr>
        <p:spPr>
          <a:xfrm>
            <a:off x="7801762" y="29794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$451</a:t>
            </a:r>
          </a:p>
        </p:txBody>
      </p:sp>
    </p:spTree>
    <p:extLst>
      <p:ext uri="{BB962C8B-B14F-4D97-AF65-F5344CB8AC3E}">
        <p14:creationId xmlns:p14="http://schemas.microsoft.com/office/powerpoint/2010/main" val="3114005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8EAC-F0AA-5DFA-E350-6C7AFEFA9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Check with IB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E2A33-B03D-CEA4-C8F2-87D60EA07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41" y="1199168"/>
            <a:ext cx="7352075" cy="519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6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B147B-B157-9AF7-0B56-3053FCF5D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Implied Volatility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B07E3-A119-61E1-7AC2-C2F943A3976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In summary: Implied volatility is the out put of the option pricing model.</a:t>
            </a:r>
          </a:p>
          <a:p>
            <a:r>
              <a:rPr lang="en-US" dirty="0"/>
              <a:t>It is your guide and compass of how the stock is going to move.</a:t>
            </a:r>
          </a:p>
          <a:p>
            <a:r>
              <a:rPr lang="en-US" dirty="0"/>
              <a:t>It is the third dimension of option trading which is: SPEED.</a:t>
            </a:r>
          </a:p>
          <a:p>
            <a:r>
              <a:rPr lang="en-US" dirty="0"/>
              <a:t>Understanding implied volatility dictates your strategy.</a:t>
            </a:r>
          </a:p>
          <a:p>
            <a:r>
              <a:rPr lang="en-US" dirty="0"/>
              <a:t>Do we want to short volatility?</a:t>
            </a:r>
          </a:p>
          <a:p>
            <a:r>
              <a:rPr lang="en-US" dirty="0"/>
              <a:t>Do we want to go long volatility?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55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BA410-7BBB-4548-91C6-4DE14779A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VIX and Volatility Regimes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4A4BB1-DAFB-4CB8-B701-105223C53611}"/>
              </a:ext>
            </a:extLst>
          </p:cNvPr>
          <p:cNvCxnSpPr/>
          <p:nvPr/>
        </p:nvCxnSpPr>
        <p:spPr>
          <a:xfrm>
            <a:off x="5995332" y="1610686"/>
            <a:ext cx="0" cy="44881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AE7E41-9C23-4850-B6CB-4FFF527C5845}"/>
              </a:ext>
            </a:extLst>
          </p:cNvPr>
          <p:cNvCxnSpPr>
            <a:cxnSpLocks/>
          </p:cNvCxnSpPr>
          <p:nvPr/>
        </p:nvCxnSpPr>
        <p:spPr>
          <a:xfrm flipV="1">
            <a:off x="1996580" y="3681891"/>
            <a:ext cx="7927596" cy="165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F3EBAB1-E9BB-4AD7-8494-E9BDB7F7C3BE}"/>
              </a:ext>
            </a:extLst>
          </p:cNvPr>
          <p:cNvSpPr txBox="1"/>
          <p:nvPr/>
        </p:nvSpPr>
        <p:spPr>
          <a:xfrm>
            <a:off x="7812250" y="1178113"/>
            <a:ext cx="914400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15-20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F7F37E-4107-4F97-BF17-97C8718F6422}"/>
              </a:ext>
            </a:extLst>
          </p:cNvPr>
          <p:cNvSpPr txBox="1"/>
          <p:nvPr/>
        </p:nvSpPr>
        <p:spPr>
          <a:xfrm>
            <a:off x="3187119" y="1178113"/>
            <a:ext cx="1743509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Lower than 15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2A0596-F45D-4183-8FD7-26DFD5476E5B}"/>
              </a:ext>
            </a:extLst>
          </p:cNvPr>
          <p:cNvSpPr txBox="1"/>
          <p:nvPr/>
        </p:nvSpPr>
        <p:spPr>
          <a:xfrm>
            <a:off x="3108826" y="3908961"/>
            <a:ext cx="1743509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20-25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414197-D40D-4228-AA4D-6774003C2576}"/>
              </a:ext>
            </a:extLst>
          </p:cNvPr>
          <p:cNvSpPr txBox="1"/>
          <p:nvPr/>
        </p:nvSpPr>
        <p:spPr>
          <a:xfrm>
            <a:off x="7607420" y="3925738"/>
            <a:ext cx="1743509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Higher than 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3EAA94-2BAA-421A-BC1A-4A00417EBC0F}"/>
              </a:ext>
            </a:extLst>
          </p:cNvPr>
          <p:cNvSpPr txBox="1"/>
          <p:nvPr/>
        </p:nvSpPr>
        <p:spPr>
          <a:xfrm>
            <a:off x="2770119" y="1696745"/>
            <a:ext cx="26928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Debit calls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46B9E9-CA25-4757-99F4-142D942DC602}"/>
              </a:ext>
            </a:extLst>
          </p:cNvPr>
          <p:cNvSpPr txBox="1"/>
          <p:nvPr/>
        </p:nvSpPr>
        <p:spPr>
          <a:xfrm>
            <a:off x="6637793" y="1623768"/>
            <a:ext cx="32633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Condors, short strangles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8D4190-4A5A-459E-920C-C30DBD68F3F3}"/>
              </a:ext>
            </a:extLst>
          </p:cNvPr>
          <p:cNvSpPr txBox="1"/>
          <p:nvPr/>
        </p:nvSpPr>
        <p:spPr>
          <a:xfrm>
            <a:off x="2649526" y="4390031"/>
            <a:ext cx="26928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Credit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93AE10-F8EC-456B-B479-FC471F0F5266}"/>
              </a:ext>
            </a:extLst>
          </p:cNvPr>
          <p:cNvSpPr txBox="1"/>
          <p:nvPr/>
        </p:nvSpPr>
        <p:spPr>
          <a:xfrm>
            <a:off x="6961465" y="4390031"/>
            <a:ext cx="32633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Panic Mode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CD047-400A-4D1E-BB38-FF0258BA54CC}"/>
              </a:ext>
            </a:extLst>
          </p:cNvPr>
          <p:cNvSpPr txBox="1"/>
          <p:nvPr/>
        </p:nvSpPr>
        <p:spPr>
          <a:xfrm>
            <a:off x="2726425" y="2376861"/>
            <a:ext cx="2868108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Market trends during this time. Usually upward, ideal to pay for premium </a:t>
            </a: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4FB7449B-D569-4402-9803-9D6E986423F9}"/>
              </a:ext>
            </a:extLst>
          </p:cNvPr>
          <p:cNvSpPr/>
          <p:nvPr/>
        </p:nvSpPr>
        <p:spPr>
          <a:xfrm>
            <a:off x="1996580" y="2577509"/>
            <a:ext cx="391482" cy="482814"/>
          </a:xfrm>
          <a:prstGeom prst="chevron">
            <a:avLst>
              <a:gd name="adj" fmla="val 60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135C902C-7EF8-4A35-81DE-FCB9CEB7F13D}"/>
              </a:ext>
            </a:extLst>
          </p:cNvPr>
          <p:cNvSpPr/>
          <p:nvPr/>
        </p:nvSpPr>
        <p:spPr>
          <a:xfrm>
            <a:off x="6331944" y="2614564"/>
            <a:ext cx="391482" cy="482814"/>
          </a:xfrm>
          <a:prstGeom prst="chevron">
            <a:avLst>
              <a:gd name="adj" fmla="val 60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53B0F2-BF74-4176-B448-C175B1166C7D}"/>
              </a:ext>
            </a:extLst>
          </p:cNvPr>
          <p:cNvSpPr txBox="1"/>
          <p:nvPr/>
        </p:nvSpPr>
        <p:spPr>
          <a:xfrm>
            <a:off x="7070747" y="2318185"/>
            <a:ext cx="2868108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Stable Vol, it is amazing for running range bound plays.</a:t>
            </a: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4D64A8B5-8FA8-4C3F-86D3-94429EEB09B1}"/>
              </a:ext>
            </a:extLst>
          </p:cNvPr>
          <p:cNvSpPr/>
          <p:nvPr/>
        </p:nvSpPr>
        <p:spPr>
          <a:xfrm>
            <a:off x="1996580" y="5242834"/>
            <a:ext cx="391482" cy="446019"/>
          </a:xfrm>
          <a:prstGeom prst="chevron">
            <a:avLst>
              <a:gd name="adj" fmla="val 60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3DF770-FB9E-40C5-B426-EE34D7D2DF1F}"/>
              </a:ext>
            </a:extLst>
          </p:cNvPr>
          <p:cNvSpPr txBox="1"/>
          <p:nvPr/>
        </p:nvSpPr>
        <p:spPr>
          <a:xfrm>
            <a:off x="2627154" y="4873300"/>
            <a:ext cx="2868108" cy="147732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Early panic mode environment. Using credit spreads usually helps in the scenarios like this.</a:t>
            </a: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7DC343C9-017D-4AE3-8236-685E32913CBC}"/>
              </a:ext>
            </a:extLst>
          </p:cNvPr>
          <p:cNvSpPr/>
          <p:nvPr/>
        </p:nvSpPr>
        <p:spPr>
          <a:xfrm>
            <a:off x="6234425" y="5275621"/>
            <a:ext cx="391482" cy="446019"/>
          </a:xfrm>
          <a:prstGeom prst="chevron">
            <a:avLst>
              <a:gd name="adj" fmla="val 60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3C3F9C-6652-4A85-B1AF-BAF8F6962D35}"/>
              </a:ext>
            </a:extLst>
          </p:cNvPr>
          <p:cNvSpPr txBox="1"/>
          <p:nvPr/>
        </p:nvSpPr>
        <p:spPr>
          <a:xfrm>
            <a:off x="6893652" y="4833601"/>
            <a:ext cx="3583496" cy="147732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Go long volatility. If you are not hedged, make sure to hedge your downside during uptick, sell premium if you guess bottom is close </a:t>
            </a:r>
          </a:p>
        </p:txBody>
      </p:sp>
    </p:spTree>
    <p:extLst>
      <p:ext uri="{BB962C8B-B14F-4D97-AF65-F5344CB8AC3E}">
        <p14:creationId xmlns:p14="http://schemas.microsoft.com/office/powerpoint/2010/main" val="284061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1048-9CB2-7E43-C0BA-9DA9A87C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Strangles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C0D71-0840-91B1-A025-AB6190BEE78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63747" y="1312583"/>
            <a:ext cx="11350925" cy="4925683"/>
          </a:xfrm>
        </p:spPr>
        <p:txBody>
          <a:bodyPr/>
          <a:lstStyle/>
          <a:p>
            <a:r>
              <a:rPr lang="en-US" dirty="0"/>
              <a:t>Selling OTM Call and OTM put</a:t>
            </a:r>
          </a:p>
          <a:p>
            <a:r>
              <a:rPr lang="en-US" dirty="0"/>
              <a:t>The goal is to short volatility</a:t>
            </a:r>
          </a:p>
          <a:p>
            <a:r>
              <a:rPr lang="en-US" dirty="0"/>
              <a:t>Identifying a range </a:t>
            </a:r>
          </a:p>
          <a:p>
            <a:r>
              <a:rPr lang="en-US" dirty="0"/>
              <a:t>Very profitable strategy </a:t>
            </a:r>
          </a:p>
          <a:p>
            <a:r>
              <a:rPr lang="en-US" dirty="0"/>
              <a:t>Risk management is important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33229F8-5778-243C-69C6-8C86966FFE89}"/>
              </a:ext>
            </a:extLst>
          </p:cNvPr>
          <p:cNvCxnSpPr>
            <a:cxnSpLocks/>
          </p:cNvCxnSpPr>
          <p:nvPr/>
        </p:nvCxnSpPr>
        <p:spPr>
          <a:xfrm flipV="1">
            <a:off x="5948763" y="2689575"/>
            <a:ext cx="0" cy="19968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FE5CC47-CCF7-A62E-3517-105F83D5958F}"/>
              </a:ext>
            </a:extLst>
          </p:cNvPr>
          <p:cNvCxnSpPr>
            <a:cxnSpLocks/>
          </p:cNvCxnSpPr>
          <p:nvPr/>
        </p:nvCxnSpPr>
        <p:spPr>
          <a:xfrm>
            <a:off x="5956611" y="3727052"/>
            <a:ext cx="368000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85BCB72-61CE-4878-2D10-4D7FBED8D4F6}"/>
              </a:ext>
            </a:extLst>
          </p:cNvPr>
          <p:cNvCxnSpPr>
            <a:cxnSpLocks/>
          </p:cNvCxnSpPr>
          <p:nvPr/>
        </p:nvCxnSpPr>
        <p:spPr>
          <a:xfrm flipV="1">
            <a:off x="6403478" y="2968956"/>
            <a:ext cx="637580" cy="12209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33FF86-8262-79E0-0D76-F5CB26E91ADA}"/>
              </a:ext>
            </a:extLst>
          </p:cNvPr>
          <p:cNvCxnSpPr>
            <a:cxnSpLocks/>
          </p:cNvCxnSpPr>
          <p:nvPr/>
        </p:nvCxnSpPr>
        <p:spPr>
          <a:xfrm flipH="1" flipV="1">
            <a:off x="8362499" y="2968956"/>
            <a:ext cx="606511" cy="12344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1C2F5B0-18CF-7813-2501-8A8A4E96858A}"/>
              </a:ext>
            </a:extLst>
          </p:cNvPr>
          <p:cNvSpPr txBox="1"/>
          <p:nvPr/>
        </p:nvSpPr>
        <p:spPr>
          <a:xfrm>
            <a:off x="9248160" y="3775425"/>
            <a:ext cx="177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 Price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A852B5-8772-4762-2768-2B41AC462979}"/>
              </a:ext>
            </a:extLst>
          </p:cNvPr>
          <p:cNvSpPr txBox="1"/>
          <p:nvPr/>
        </p:nvSpPr>
        <p:spPr>
          <a:xfrm>
            <a:off x="5139691" y="2612255"/>
            <a:ext cx="956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Payoff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F81176-E27E-C1F5-8B5D-A9BD6DA9278C}"/>
              </a:ext>
            </a:extLst>
          </p:cNvPr>
          <p:cNvCxnSpPr>
            <a:cxnSpLocks/>
          </p:cNvCxnSpPr>
          <p:nvPr/>
        </p:nvCxnSpPr>
        <p:spPr>
          <a:xfrm>
            <a:off x="7041058" y="2968956"/>
            <a:ext cx="13214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26A21D-C992-2B9E-7F36-BFC5C79783C0}"/>
              </a:ext>
            </a:extLst>
          </p:cNvPr>
          <p:cNvCxnSpPr>
            <a:cxnSpLocks/>
          </p:cNvCxnSpPr>
          <p:nvPr/>
        </p:nvCxnSpPr>
        <p:spPr>
          <a:xfrm>
            <a:off x="7647568" y="2612255"/>
            <a:ext cx="0" cy="190691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D1368118-AAEC-09E7-037B-C87A18A9679A}"/>
              </a:ext>
            </a:extLst>
          </p:cNvPr>
          <p:cNvSpPr/>
          <p:nvPr/>
        </p:nvSpPr>
        <p:spPr>
          <a:xfrm>
            <a:off x="6212272" y="3973028"/>
            <a:ext cx="444608" cy="360419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655ECB0-10FB-0B55-363E-90B5572B426F}"/>
              </a:ext>
            </a:extLst>
          </p:cNvPr>
          <p:cNvSpPr/>
          <p:nvPr/>
        </p:nvSpPr>
        <p:spPr>
          <a:xfrm>
            <a:off x="8687894" y="3940776"/>
            <a:ext cx="497608" cy="360415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0A2802-66B5-0B84-D2CC-EC050076DA60}"/>
              </a:ext>
            </a:extLst>
          </p:cNvPr>
          <p:cNvSpPr txBox="1"/>
          <p:nvPr/>
        </p:nvSpPr>
        <p:spPr>
          <a:xfrm>
            <a:off x="9416039" y="4296648"/>
            <a:ext cx="200899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have unlimited downside, risk management is important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79CBB321-2B14-FA4B-E689-DF4868CBDBB9}"/>
              </a:ext>
            </a:extLst>
          </p:cNvPr>
          <p:cNvCxnSpPr>
            <a:cxnSpLocks/>
          </p:cNvCxnSpPr>
          <p:nvPr/>
        </p:nvCxnSpPr>
        <p:spPr>
          <a:xfrm>
            <a:off x="8888123" y="4360291"/>
            <a:ext cx="356484" cy="317766"/>
          </a:xfrm>
          <a:prstGeom prst="bentConnector3">
            <a:avLst>
              <a:gd name="adj1" fmla="val 1068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639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9E8C-C6AA-7EE8-6026-8772D3AE3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Payoff Diagram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BC98B1-7624-1BD7-910F-DCA4FB1D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689" y="1521955"/>
            <a:ext cx="7036034" cy="450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02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73F32-A3C3-6CAF-BBD7-A12322A36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Strangles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9281B-30EE-3915-4EE9-F9D071A03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8423" y="3263952"/>
            <a:ext cx="4532851" cy="11688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F89EC0-E82B-7187-DA39-D0BA643A3C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063" y="1975970"/>
            <a:ext cx="6379783" cy="374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09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312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B736-33B9-DC4B-F4A7-A673C7F9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Strangle </a:t>
            </a:r>
          </a:p>
        </p:txBody>
      </p:sp>
      <p:pic>
        <p:nvPicPr>
          <p:cNvPr id="5" name="Content Placeholder 4" descr="Checkbox Checked with solid fill">
            <a:extLst>
              <a:ext uri="{FF2B5EF4-FFF2-40B4-BE49-F238E27FC236}">
                <a16:creationId xmlns:a16="http://schemas.microsoft.com/office/drawing/2014/main" id="{77099D85-177B-5851-CDE0-434C13A0A745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1255011"/>
            <a:ext cx="914400" cy="914400"/>
          </a:xfrm>
        </p:spPr>
      </p:pic>
      <p:pic>
        <p:nvPicPr>
          <p:cNvPr id="6" name="Content Placeholder 4" descr="Checkbox Checked with solid fill">
            <a:extLst>
              <a:ext uri="{FF2B5EF4-FFF2-40B4-BE49-F238E27FC236}">
                <a16:creationId xmlns:a16="http://schemas.microsoft.com/office/drawing/2014/main" id="{073B61CE-9BC8-39F1-3AB0-C0CB2E49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2309322"/>
            <a:ext cx="914400" cy="914400"/>
          </a:xfrm>
          <a:prstGeom prst="rect">
            <a:avLst/>
          </a:prstGeom>
        </p:spPr>
      </p:pic>
      <p:pic>
        <p:nvPicPr>
          <p:cNvPr id="7" name="Content Placeholder 4" descr="Checkbox Checked with solid fill">
            <a:extLst>
              <a:ext uri="{FF2B5EF4-FFF2-40B4-BE49-F238E27FC236}">
                <a16:creationId xmlns:a16="http://schemas.microsoft.com/office/drawing/2014/main" id="{37461803-CAD2-23C4-E09D-D18447F9E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3363633"/>
            <a:ext cx="914400" cy="914400"/>
          </a:xfrm>
          <a:prstGeom prst="rect">
            <a:avLst/>
          </a:prstGeom>
        </p:spPr>
      </p:pic>
      <p:pic>
        <p:nvPicPr>
          <p:cNvPr id="8" name="Content Placeholder 4" descr="Checkbox Checked with solid fill">
            <a:extLst>
              <a:ext uri="{FF2B5EF4-FFF2-40B4-BE49-F238E27FC236}">
                <a16:creationId xmlns:a16="http://schemas.microsoft.com/office/drawing/2014/main" id="{62602A95-6B33-3EF9-5E4A-80DAB63A9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4417944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F34F14-B83D-06DD-202C-D971871F7514}"/>
              </a:ext>
            </a:extLst>
          </p:cNvPr>
          <p:cNvSpPr txBox="1"/>
          <p:nvPr/>
        </p:nvSpPr>
        <p:spPr>
          <a:xfrm>
            <a:off x="1452851" y="1525656"/>
            <a:ext cx="237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VIX below 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D5C3F9-CD8B-3179-A7A7-9F13DA3EC764}"/>
              </a:ext>
            </a:extLst>
          </p:cNvPr>
          <p:cNvSpPr txBox="1"/>
          <p:nvPr/>
        </p:nvSpPr>
        <p:spPr>
          <a:xfrm>
            <a:off x="1476179" y="2483858"/>
            <a:ext cx="346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implied volatility stable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DF060A-E5A1-55F8-AFA5-B7C07368C44C}"/>
              </a:ext>
            </a:extLst>
          </p:cNvPr>
          <p:cNvSpPr txBox="1"/>
          <p:nvPr/>
        </p:nvSpPr>
        <p:spPr>
          <a:xfrm>
            <a:off x="1452851" y="3442060"/>
            <a:ext cx="5392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the term structure normal: </a:t>
            </a:r>
            <a:r>
              <a:rPr lang="en-US" dirty="0" err="1"/>
              <a:t>i.e</a:t>
            </a:r>
            <a:r>
              <a:rPr lang="en-US" dirty="0"/>
              <a:t> no earnings or major events?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39DD76-ADEA-F174-E6AD-2B30DB8E0DF0}"/>
              </a:ext>
            </a:extLst>
          </p:cNvPr>
          <p:cNvSpPr txBox="1"/>
          <p:nvPr/>
        </p:nvSpPr>
        <p:spPr>
          <a:xfrm>
            <a:off x="1452851" y="4677261"/>
            <a:ext cx="5392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Risk management is in place? </a:t>
            </a:r>
          </a:p>
        </p:txBody>
      </p:sp>
      <p:pic>
        <p:nvPicPr>
          <p:cNvPr id="14" name="Content Placeholder 4" descr="Checkbox Checked with solid fill">
            <a:extLst>
              <a:ext uri="{FF2B5EF4-FFF2-40B4-BE49-F238E27FC236}">
                <a16:creationId xmlns:a16="http://schemas.microsoft.com/office/drawing/2014/main" id="{9E6DA463-938E-4375-CA40-DE2528BBC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5464014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8048C30-EEE6-3468-4E12-556041AF74F5}"/>
              </a:ext>
            </a:extLst>
          </p:cNvPr>
          <p:cNvSpPr txBox="1"/>
          <p:nvPr/>
        </p:nvSpPr>
        <p:spPr>
          <a:xfrm>
            <a:off x="1452851" y="5731572"/>
            <a:ext cx="6390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margin requirement and excess liquidity in place? </a:t>
            </a:r>
          </a:p>
        </p:txBody>
      </p:sp>
    </p:spTree>
    <p:extLst>
      <p:ext uri="{BB962C8B-B14F-4D97-AF65-F5344CB8AC3E}">
        <p14:creationId xmlns:p14="http://schemas.microsoft.com/office/powerpoint/2010/main" val="420789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E8A0-5065-4820-B381-FF49C981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Iron Condor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8D27C-57D0-4B40-94C6-19E0E5550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380" y="1186660"/>
            <a:ext cx="11350800" cy="4916635"/>
          </a:xfrm>
        </p:spPr>
        <p:txBody>
          <a:bodyPr>
            <a:normAutofit/>
          </a:bodyPr>
          <a:lstStyle/>
          <a:p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Great strategy with a </a:t>
            </a:r>
            <a:r>
              <a:rPr lang="en-US" sz="1867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fixed risk </a:t>
            </a:r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</a:t>
            </a:r>
            <a:r>
              <a:rPr lang="en-US" sz="1867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capped profit</a:t>
            </a:r>
          </a:p>
          <a:p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Pays the most if the market is not moving as much! </a:t>
            </a:r>
          </a:p>
          <a:p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strategy is simple: Buy </a:t>
            </a:r>
            <a:r>
              <a:rPr lang="en-US" sz="1867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OTM put</a:t>
            </a:r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(A), sell </a:t>
            </a:r>
            <a:r>
              <a:rPr lang="en-US" sz="1867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OTM put </a:t>
            </a:r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(B), sell </a:t>
            </a:r>
            <a:r>
              <a:rPr lang="en-US" sz="1867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OTM call </a:t>
            </a:r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(C), and buy </a:t>
            </a:r>
            <a:r>
              <a:rPr lang="en-US" sz="1867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OTM call</a:t>
            </a:r>
            <a:r>
              <a:rPr lang="en-US" sz="186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(D) with the </a:t>
            </a:r>
            <a:r>
              <a:rPr lang="en-US" sz="1867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same expiry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AACF27E-4ECE-4DFE-AD99-C28AEB4D623A}"/>
              </a:ext>
            </a:extLst>
          </p:cNvPr>
          <p:cNvCxnSpPr>
            <a:cxnSpLocks/>
          </p:cNvCxnSpPr>
          <p:nvPr/>
        </p:nvCxnSpPr>
        <p:spPr>
          <a:xfrm>
            <a:off x="4242344" y="5217733"/>
            <a:ext cx="6140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D3CDBCC-64BE-4E3A-9B07-B199AA480D82}"/>
              </a:ext>
            </a:extLst>
          </p:cNvPr>
          <p:cNvSpPr txBox="1"/>
          <p:nvPr/>
        </p:nvSpPr>
        <p:spPr>
          <a:xfrm>
            <a:off x="7898385" y="4728876"/>
            <a:ext cx="236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 Price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F3CAD1-ABEC-4406-90F8-8FBD06A876AC}"/>
              </a:ext>
            </a:extLst>
          </p:cNvPr>
          <p:cNvSpPr txBox="1"/>
          <p:nvPr/>
        </p:nvSpPr>
        <p:spPr>
          <a:xfrm>
            <a:off x="2006341" y="3177982"/>
            <a:ext cx="1482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Payoff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D355BD-9826-4541-A2E4-F79A3E912805}"/>
              </a:ext>
            </a:extLst>
          </p:cNvPr>
          <p:cNvCxnSpPr>
            <a:cxnSpLocks/>
          </p:cNvCxnSpPr>
          <p:nvPr/>
        </p:nvCxnSpPr>
        <p:spPr>
          <a:xfrm>
            <a:off x="6471825" y="5222601"/>
            <a:ext cx="6140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59B9D5E1-3B46-42C1-8D19-E951E16C4096}"/>
              </a:ext>
            </a:extLst>
          </p:cNvPr>
          <p:cNvGrpSpPr/>
          <p:nvPr/>
        </p:nvGrpSpPr>
        <p:grpSpPr>
          <a:xfrm>
            <a:off x="3417710" y="3122307"/>
            <a:ext cx="4917143" cy="2765612"/>
            <a:chOff x="2624391" y="2383486"/>
            <a:chExt cx="3687857" cy="2074209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07B251C-4507-4498-898F-0784441928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4391" y="2460806"/>
              <a:ext cx="0" cy="199688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58172AF-8E3A-46C2-82A2-5EC531F6A939}"/>
                </a:ext>
              </a:extLst>
            </p:cNvPr>
            <p:cNvCxnSpPr>
              <a:cxnSpLocks/>
            </p:cNvCxnSpPr>
            <p:nvPr/>
          </p:nvCxnSpPr>
          <p:spPr>
            <a:xfrm>
              <a:off x="2632239" y="3498283"/>
              <a:ext cx="368000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4806D11-EB16-4B71-9645-E3E0EB14EB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91217" y="2684336"/>
              <a:ext cx="364735" cy="12699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85F3FD3-6BD6-4D1A-926F-2145941730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72000" y="2691263"/>
              <a:ext cx="357708" cy="12699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0461204-1380-4CE8-94EC-8DA523D65164}"/>
                </a:ext>
              </a:extLst>
            </p:cNvPr>
            <p:cNvCxnSpPr>
              <a:cxnSpLocks/>
            </p:cNvCxnSpPr>
            <p:nvPr/>
          </p:nvCxnSpPr>
          <p:spPr>
            <a:xfrm>
              <a:off x="4055952" y="2691263"/>
              <a:ext cx="51604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1430148-D294-4589-9FD9-FECFF2AE4BAC}"/>
                </a:ext>
              </a:extLst>
            </p:cNvPr>
            <p:cNvSpPr txBox="1"/>
            <p:nvPr/>
          </p:nvSpPr>
          <p:spPr>
            <a:xfrm>
              <a:off x="3244103" y="3070420"/>
              <a:ext cx="285174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7D5FE93-21D6-4F2A-9BC1-AC35F3CC2E90}"/>
                </a:ext>
              </a:extLst>
            </p:cNvPr>
            <p:cNvSpPr txBox="1"/>
            <p:nvPr/>
          </p:nvSpPr>
          <p:spPr>
            <a:xfrm>
              <a:off x="3902344" y="3044981"/>
              <a:ext cx="287578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E49FB0B-9E65-4B13-8F54-1E5A8F17A8D0}"/>
                </a:ext>
              </a:extLst>
            </p:cNvPr>
            <p:cNvSpPr txBox="1"/>
            <p:nvPr/>
          </p:nvSpPr>
          <p:spPr>
            <a:xfrm>
              <a:off x="4436344" y="3035384"/>
              <a:ext cx="283972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C7127EA-D542-43AF-8443-DD5B62DE18F6}"/>
                </a:ext>
              </a:extLst>
            </p:cNvPr>
            <p:cNvSpPr txBox="1"/>
            <p:nvPr/>
          </p:nvSpPr>
          <p:spPr>
            <a:xfrm>
              <a:off x="4992522" y="3035383"/>
              <a:ext cx="306814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5B3B162-4595-4F5B-BB92-9F26A60F51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6549" y="3367057"/>
              <a:ext cx="0" cy="315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79DE6B7-465F-4147-83C3-27508A473D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6205" y="3345728"/>
              <a:ext cx="0" cy="315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993AE80-7440-437A-BF5A-43D677690A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3599" y="3325178"/>
              <a:ext cx="0" cy="315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300CB7B-DE0F-4586-B72D-3AC864497D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39566" y="3325178"/>
              <a:ext cx="0" cy="315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F04DD0-C95E-41A4-AB4C-5AEBE6995F33}"/>
                </a:ext>
              </a:extLst>
            </p:cNvPr>
            <p:cNvCxnSpPr>
              <a:cxnSpLocks/>
            </p:cNvCxnSpPr>
            <p:nvPr/>
          </p:nvCxnSpPr>
          <p:spPr>
            <a:xfrm>
              <a:off x="4323196" y="2383486"/>
              <a:ext cx="0" cy="1670796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9E4E61B-1515-4C78-802F-2FD575D2040C}"/>
              </a:ext>
            </a:extLst>
          </p:cNvPr>
          <p:cNvCxnSpPr/>
          <p:nvPr/>
        </p:nvCxnSpPr>
        <p:spPr>
          <a:xfrm>
            <a:off x="5800825" y="4725507"/>
            <a:ext cx="657819" cy="902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9A6E94D-7225-46D3-BD04-8BD5A16977A0}"/>
              </a:ext>
            </a:extLst>
          </p:cNvPr>
          <p:cNvSpPr txBox="1"/>
          <p:nvPr/>
        </p:nvSpPr>
        <p:spPr>
          <a:xfrm>
            <a:off x="6442691" y="5682893"/>
            <a:ext cx="220635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 price</a:t>
            </a:r>
          </a:p>
        </p:txBody>
      </p:sp>
    </p:spTree>
    <p:extLst>
      <p:ext uri="{BB962C8B-B14F-4D97-AF65-F5344CB8AC3E}">
        <p14:creationId xmlns:p14="http://schemas.microsoft.com/office/powerpoint/2010/main" val="2889283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BB31F-623C-4EC2-A6CC-B3E7F8DF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Iron Condor Vs Strangle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8842EC9-7AE0-472D-83EC-A166264F4A68}"/>
              </a:ext>
            </a:extLst>
          </p:cNvPr>
          <p:cNvCxnSpPr>
            <a:cxnSpLocks/>
          </p:cNvCxnSpPr>
          <p:nvPr/>
        </p:nvCxnSpPr>
        <p:spPr>
          <a:xfrm flipV="1">
            <a:off x="890239" y="3199398"/>
            <a:ext cx="0" cy="26625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ABC493E-1180-47D9-82E1-05D1143454C5}"/>
              </a:ext>
            </a:extLst>
          </p:cNvPr>
          <p:cNvCxnSpPr>
            <a:cxnSpLocks/>
          </p:cNvCxnSpPr>
          <p:nvPr/>
        </p:nvCxnSpPr>
        <p:spPr>
          <a:xfrm>
            <a:off x="900703" y="4582700"/>
            <a:ext cx="345747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3B4E0C-3EC2-428F-9D02-A4141B9F15DD}"/>
              </a:ext>
            </a:extLst>
          </p:cNvPr>
          <p:cNvCxnSpPr>
            <a:cxnSpLocks/>
          </p:cNvCxnSpPr>
          <p:nvPr/>
        </p:nvCxnSpPr>
        <p:spPr>
          <a:xfrm flipV="1">
            <a:off x="1693969" y="3561264"/>
            <a:ext cx="486313" cy="16932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137A86-CF7E-4A31-A5E9-9EC23A46D848}"/>
              </a:ext>
            </a:extLst>
          </p:cNvPr>
          <p:cNvCxnSpPr>
            <a:cxnSpLocks/>
          </p:cNvCxnSpPr>
          <p:nvPr/>
        </p:nvCxnSpPr>
        <p:spPr>
          <a:xfrm>
            <a:off x="1097816" y="5246063"/>
            <a:ext cx="6140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FB793E-C446-4E80-A25E-BEA29B41698E}"/>
              </a:ext>
            </a:extLst>
          </p:cNvPr>
          <p:cNvCxnSpPr>
            <a:cxnSpLocks/>
          </p:cNvCxnSpPr>
          <p:nvPr/>
        </p:nvCxnSpPr>
        <p:spPr>
          <a:xfrm flipH="1" flipV="1">
            <a:off x="2868345" y="3561264"/>
            <a:ext cx="476944" cy="16932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0BEA653-875A-40C5-B624-009DE3AD7F54}"/>
              </a:ext>
            </a:extLst>
          </p:cNvPr>
          <p:cNvSpPr txBox="1"/>
          <p:nvPr/>
        </p:nvSpPr>
        <p:spPr>
          <a:xfrm>
            <a:off x="3610167" y="4120287"/>
            <a:ext cx="2270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 Price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508A4D-9AD9-4754-8580-967E2A5E1DBD}"/>
              </a:ext>
            </a:extLst>
          </p:cNvPr>
          <p:cNvSpPr txBox="1"/>
          <p:nvPr/>
        </p:nvSpPr>
        <p:spPr>
          <a:xfrm>
            <a:off x="98629" y="2793117"/>
            <a:ext cx="133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 Off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86AFA6-6CFF-4734-9F10-3240F4535227}"/>
              </a:ext>
            </a:extLst>
          </p:cNvPr>
          <p:cNvCxnSpPr>
            <a:cxnSpLocks/>
          </p:cNvCxnSpPr>
          <p:nvPr/>
        </p:nvCxnSpPr>
        <p:spPr>
          <a:xfrm>
            <a:off x="3318059" y="5241695"/>
            <a:ext cx="61408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F606D7A-8434-4BA4-8CEB-34CD2A19D1AD}"/>
              </a:ext>
            </a:extLst>
          </p:cNvPr>
          <p:cNvCxnSpPr>
            <a:cxnSpLocks/>
          </p:cNvCxnSpPr>
          <p:nvPr/>
        </p:nvCxnSpPr>
        <p:spPr>
          <a:xfrm>
            <a:off x="2180281" y="3561264"/>
            <a:ext cx="688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D908F4-813D-4F65-9064-A19250F04520}"/>
              </a:ext>
            </a:extLst>
          </p:cNvPr>
          <p:cNvCxnSpPr>
            <a:cxnSpLocks/>
          </p:cNvCxnSpPr>
          <p:nvPr/>
        </p:nvCxnSpPr>
        <p:spPr>
          <a:xfrm>
            <a:off x="2500215" y="3187292"/>
            <a:ext cx="0" cy="232448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004A0A5-2D4C-4873-80AF-658B2E18190B}"/>
              </a:ext>
            </a:extLst>
          </p:cNvPr>
          <p:cNvCxnSpPr>
            <a:cxnSpLocks/>
          </p:cNvCxnSpPr>
          <p:nvPr/>
        </p:nvCxnSpPr>
        <p:spPr>
          <a:xfrm flipV="1">
            <a:off x="7390689" y="3151649"/>
            <a:ext cx="0" cy="26625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9C8EB60-4BB5-49A3-BD1F-8D8082F94F84}"/>
              </a:ext>
            </a:extLst>
          </p:cNvPr>
          <p:cNvCxnSpPr>
            <a:cxnSpLocks/>
          </p:cNvCxnSpPr>
          <p:nvPr/>
        </p:nvCxnSpPr>
        <p:spPr>
          <a:xfrm>
            <a:off x="7401154" y="4534952"/>
            <a:ext cx="358802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CE1C66-6DF4-4793-A39E-D4E2736C2380}"/>
              </a:ext>
            </a:extLst>
          </p:cNvPr>
          <p:cNvCxnSpPr>
            <a:cxnSpLocks/>
          </p:cNvCxnSpPr>
          <p:nvPr/>
        </p:nvCxnSpPr>
        <p:spPr>
          <a:xfrm flipV="1">
            <a:off x="8128406" y="3686348"/>
            <a:ext cx="356519" cy="15876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DCADEDA-ACE9-41C0-941D-E2C930314033}"/>
              </a:ext>
            </a:extLst>
          </p:cNvPr>
          <p:cNvCxnSpPr>
            <a:cxnSpLocks/>
          </p:cNvCxnSpPr>
          <p:nvPr/>
        </p:nvCxnSpPr>
        <p:spPr>
          <a:xfrm flipH="1" flipV="1">
            <a:off x="9419547" y="3698320"/>
            <a:ext cx="509007" cy="15756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8828B60-28B5-43B1-8679-FA4808F8480E}"/>
              </a:ext>
            </a:extLst>
          </p:cNvPr>
          <p:cNvSpPr txBox="1"/>
          <p:nvPr/>
        </p:nvSpPr>
        <p:spPr>
          <a:xfrm>
            <a:off x="10238513" y="4083250"/>
            <a:ext cx="1953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 Price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1FD0FD-A762-455A-92B2-5CB24FAA10BF}"/>
              </a:ext>
            </a:extLst>
          </p:cNvPr>
          <p:cNvSpPr txBox="1"/>
          <p:nvPr/>
        </p:nvSpPr>
        <p:spPr>
          <a:xfrm>
            <a:off x="6610528" y="2782785"/>
            <a:ext cx="133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Payoff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B2037E4-290F-4A17-B24E-7EA51E4C2F99}"/>
              </a:ext>
            </a:extLst>
          </p:cNvPr>
          <p:cNvCxnSpPr>
            <a:cxnSpLocks/>
          </p:cNvCxnSpPr>
          <p:nvPr/>
        </p:nvCxnSpPr>
        <p:spPr>
          <a:xfrm>
            <a:off x="8461619" y="3707417"/>
            <a:ext cx="98658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C33F5BF4-367A-4639-83FA-02FB95553ACD}"/>
              </a:ext>
            </a:extLst>
          </p:cNvPr>
          <p:cNvSpPr/>
          <p:nvPr/>
        </p:nvSpPr>
        <p:spPr>
          <a:xfrm>
            <a:off x="9639987" y="5054359"/>
            <a:ext cx="599163" cy="480559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675ED44-D232-455C-A5B7-48CA9A74D9D3}"/>
              </a:ext>
            </a:extLst>
          </p:cNvPr>
          <p:cNvSpPr/>
          <p:nvPr/>
        </p:nvSpPr>
        <p:spPr>
          <a:xfrm>
            <a:off x="7814337" y="5033696"/>
            <a:ext cx="670587" cy="480553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2548A08-6766-48BD-90E9-22649094E89C}"/>
              </a:ext>
            </a:extLst>
          </p:cNvPr>
          <p:cNvSpPr txBox="1"/>
          <p:nvPr/>
        </p:nvSpPr>
        <p:spPr>
          <a:xfrm>
            <a:off x="363747" y="1242929"/>
            <a:ext cx="10534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These two strategies are basically the same, except you are protecting your downside in the condor, for a small price. 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C9E8E91-656F-4C9E-B58B-FE48465C41AA}"/>
              </a:ext>
            </a:extLst>
          </p:cNvPr>
          <p:cNvSpPr/>
          <p:nvPr/>
        </p:nvSpPr>
        <p:spPr>
          <a:xfrm>
            <a:off x="577803" y="2270326"/>
            <a:ext cx="4360553" cy="256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Iron Condor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4962DCB-8C70-4976-8CFD-DAD9336EDC6A}"/>
              </a:ext>
            </a:extLst>
          </p:cNvPr>
          <p:cNvSpPr/>
          <p:nvPr/>
        </p:nvSpPr>
        <p:spPr>
          <a:xfrm>
            <a:off x="6867004" y="2275365"/>
            <a:ext cx="4360552" cy="256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Strangle</a:t>
            </a:r>
          </a:p>
        </p:txBody>
      </p:sp>
      <p:sp>
        <p:nvSpPr>
          <p:cNvPr id="81" name="Right Brace 80">
            <a:extLst>
              <a:ext uri="{FF2B5EF4-FFF2-40B4-BE49-F238E27FC236}">
                <a16:creationId xmlns:a16="http://schemas.microsoft.com/office/drawing/2014/main" id="{FB750617-3746-4CC8-8593-D3AE17021F78}"/>
              </a:ext>
            </a:extLst>
          </p:cNvPr>
          <p:cNvSpPr/>
          <p:nvPr/>
        </p:nvSpPr>
        <p:spPr>
          <a:xfrm rot="5400000">
            <a:off x="8737101" y="4548142"/>
            <a:ext cx="602200" cy="2438852"/>
          </a:xfrm>
          <a:prstGeom prst="rightBrace">
            <a:avLst>
              <a:gd name="adj1" fmla="val 91479"/>
              <a:gd name="adj2" fmla="val 540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267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CFFC6-DD4B-43F4-ADA2-8D5174F1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Iron Condor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3F81B8-0DD8-414D-BBEE-D74EAE9142D1}"/>
              </a:ext>
            </a:extLst>
          </p:cNvPr>
          <p:cNvGraphicFramePr>
            <a:graphicFrameLocks noGrp="1"/>
          </p:cNvGraphicFramePr>
          <p:nvPr/>
        </p:nvGraphicFramePr>
        <p:xfrm>
          <a:off x="1612112" y="2041843"/>
          <a:ext cx="8505016" cy="3169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3924">
                  <a:extLst>
                    <a:ext uri="{9D8B030D-6E8A-4147-A177-3AD203B41FA5}">
                      <a16:colId xmlns:a16="http://schemas.microsoft.com/office/drawing/2014/main" val="2626988295"/>
                    </a:ext>
                  </a:extLst>
                </a:gridCol>
                <a:gridCol w="5351092">
                  <a:extLst>
                    <a:ext uri="{9D8B030D-6E8A-4147-A177-3AD203B41FA5}">
                      <a16:colId xmlns:a16="http://schemas.microsoft.com/office/drawing/2014/main" val="4117619006"/>
                    </a:ext>
                  </a:extLst>
                </a:gridCol>
              </a:tblGrid>
              <a:tr h="792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1" u="none" strike="noStrike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Max Loss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(Strike B –  strike A – total premium collected)* 100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921349727"/>
                  </a:ext>
                </a:extLst>
              </a:tr>
              <a:tr h="792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1" u="none" strike="noStrike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Max Upside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Total premium collected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822017656"/>
                  </a:ext>
                </a:extLst>
              </a:tr>
              <a:tr h="792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1" u="none" strike="noStrike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Breakeven Up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Strike C + total premium collected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9656489"/>
                  </a:ext>
                </a:extLst>
              </a:tr>
              <a:tr h="792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900" b="1" u="none" strike="noStrike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Breakeven Down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Strike B – total premium collected</a:t>
                      </a:r>
                    </a:p>
                    <a:p>
                      <a:pPr algn="ctr" fontAlgn="ctr"/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579956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389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B736-33B9-DC4B-F4A7-A673C7F9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Iron Condor</a:t>
            </a:r>
          </a:p>
        </p:txBody>
      </p:sp>
      <p:pic>
        <p:nvPicPr>
          <p:cNvPr id="5" name="Content Placeholder 4" descr="Checkbox Checked with solid fill">
            <a:extLst>
              <a:ext uri="{FF2B5EF4-FFF2-40B4-BE49-F238E27FC236}">
                <a16:creationId xmlns:a16="http://schemas.microsoft.com/office/drawing/2014/main" id="{77099D85-177B-5851-CDE0-434C13A0A745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1255011"/>
            <a:ext cx="914400" cy="914400"/>
          </a:xfrm>
        </p:spPr>
      </p:pic>
      <p:pic>
        <p:nvPicPr>
          <p:cNvPr id="6" name="Content Placeholder 4" descr="Checkbox Checked with solid fill">
            <a:extLst>
              <a:ext uri="{FF2B5EF4-FFF2-40B4-BE49-F238E27FC236}">
                <a16:creationId xmlns:a16="http://schemas.microsoft.com/office/drawing/2014/main" id="{073B61CE-9BC8-39F1-3AB0-C0CB2E49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2309322"/>
            <a:ext cx="914400" cy="914400"/>
          </a:xfrm>
          <a:prstGeom prst="rect">
            <a:avLst/>
          </a:prstGeom>
        </p:spPr>
      </p:pic>
      <p:pic>
        <p:nvPicPr>
          <p:cNvPr id="7" name="Content Placeholder 4" descr="Checkbox Checked with solid fill">
            <a:extLst>
              <a:ext uri="{FF2B5EF4-FFF2-40B4-BE49-F238E27FC236}">
                <a16:creationId xmlns:a16="http://schemas.microsoft.com/office/drawing/2014/main" id="{37461803-CAD2-23C4-E09D-D18447F9E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3363633"/>
            <a:ext cx="914400" cy="914400"/>
          </a:xfrm>
          <a:prstGeom prst="rect">
            <a:avLst/>
          </a:prstGeom>
        </p:spPr>
      </p:pic>
      <p:pic>
        <p:nvPicPr>
          <p:cNvPr id="8" name="Content Placeholder 4" descr="Checkbox Checked with solid fill">
            <a:extLst>
              <a:ext uri="{FF2B5EF4-FFF2-40B4-BE49-F238E27FC236}">
                <a16:creationId xmlns:a16="http://schemas.microsoft.com/office/drawing/2014/main" id="{62602A95-6B33-3EF9-5E4A-80DAB63A9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4417944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F34F14-B83D-06DD-202C-D971871F7514}"/>
              </a:ext>
            </a:extLst>
          </p:cNvPr>
          <p:cNvSpPr txBox="1"/>
          <p:nvPr/>
        </p:nvSpPr>
        <p:spPr>
          <a:xfrm>
            <a:off x="1452851" y="1525656"/>
            <a:ext cx="237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VIX below 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D5C3F9-CD8B-3179-A7A7-9F13DA3EC764}"/>
              </a:ext>
            </a:extLst>
          </p:cNvPr>
          <p:cNvSpPr txBox="1"/>
          <p:nvPr/>
        </p:nvSpPr>
        <p:spPr>
          <a:xfrm>
            <a:off x="1476179" y="2483858"/>
            <a:ext cx="346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implied volatility stable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DF060A-E5A1-55F8-AFA5-B7C07368C44C}"/>
              </a:ext>
            </a:extLst>
          </p:cNvPr>
          <p:cNvSpPr txBox="1"/>
          <p:nvPr/>
        </p:nvSpPr>
        <p:spPr>
          <a:xfrm>
            <a:off x="1452851" y="3442060"/>
            <a:ext cx="5392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the term structure normal: </a:t>
            </a:r>
            <a:r>
              <a:rPr lang="en-US" dirty="0" err="1"/>
              <a:t>i.e</a:t>
            </a:r>
            <a:r>
              <a:rPr lang="en-US" dirty="0"/>
              <a:t> no earnings or major events?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39DD76-ADEA-F174-E6AD-2B30DB8E0DF0}"/>
              </a:ext>
            </a:extLst>
          </p:cNvPr>
          <p:cNvSpPr txBox="1"/>
          <p:nvPr/>
        </p:nvSpPr>
        <p:spPr>
          <a:xfrm>
            <a:off x="1452851" y="4677261"/>
            <a:ext cx="5392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Risk management is in place? </a:t>
            </a:r>
          </a:p>
        </p:txBody>
      </p:sp>
      <p:pic>
        <p:nvPicPr>
          <p:cNvPr id="14" name="Content Placeholder 4" descr="Checkbox Checked with solid fill">
            <a:extLst>
              <a:ext uri="{FF2B5EF4-FFF2-40B4-BE49-F238E27FC236}">
                <a16:creationId xmlns:a16="http://schemas.microsoft.com/office/drawing/2014/main" id="{9E6DA463-938E-4375-CA40-DE2528BBC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5464014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8048C30-EEE6-3468-4E12-556041AF74F5}"/>
              </a:ext>
            </a:extLst>
          </p:cNvPr>
          <p:cNvSpPr txBox="1"/>
          <p:nvPr/>
        </p:nvSpPr>
        <p:spPr>
          <a:xfrm>
            <a:off x="1452851" y="5731572"/>
            <a:ext cx="6390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 you aware of 1/3 rule? Do you have an exit plan?</a:t>
            </a:r>
          </a:p>
        </p:txBody>
      </p:sp>
    </p:spTree>
    <p:extLst>
      <p:ext uri="{BB962C8B-B14F-4D97-AF65-F5344CB8AC3E}">
        <p14:creationId xmlns:p14="http://schemas.microsoft.com/office/powerpoint/2010/main" val="890753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4436C-49BC-EC56-C89B-ED4138B31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Spread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A83CA-49B9-50DA-BE41-4B18D24A740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These are called diagonal strategies </a:t>
            </a:r>
          </a:p>
          <a:p>
            <a:r>
              <a:rPr lang="en-US" dirty="0"/>
              <a:t>Does anybody know why they are called diagonal? </a:t>
            </a:r>
          </a:p>
          <a:p>
            <a:r>
              <a:rPr lang="en-US" dirty="0"/>
              <a:t>Calendar call spreads</a:t>
            </a:r>
          </a:p>
          <a:p>
            <a:r>
              <a:rPr lang="en-US" dirty="0"/>
              <a:t>Put diagonal spreads </a:t>
            </a:r>
          </a:p>
        </p:txBody>
      </p:sp>
    </p:spTree>
    <p:extLst>
      <p:ext uri="{BB962C8B-B14F-4D97-AF65-F5344CB8AC3E}">
        <p14:creationId xmlns:p14="http://schemas.microsoft.com/office/powerpoint/2010/main" val="2325689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B8634-F448-32BC-5B93-94CEFD19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Call Spread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99F7D9-48A1-A1C9-E460-AB889ABA9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8" y="1807172"/>
            <a:ext cx="4838700" cy="39147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B8A734-0705-9BB4-FB81-4119530EE97F}"/>
              </a:ext>
            </a:extLst>
          </p:cNvPr>
          <p:cNvSpPr txBox="1"/>
          <p:nvPr/>
        </p:nvSpPr>
        <p:spPr>
          <a:xfrm>
            <a:off x="6096000" y="1644241"/>
            <a:ext cx="4180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Sell a OTM call: front end expiry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2F5155-0F15-F699-8C70-D6B8E4BCB796}"/>
              </a:ext>
            </a:extLst>
          </p:cNvPr>
          <p:cNvSpPr txBox="1"/>
          <p:nvPr/>
        </p:nvSpPr>
        <p:spPr>
          <a:xfrm>
            <a:off x="6096000" y="2566331"/>
            <a:ext cx="4180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Buy a OTM call (same strike): backend expiry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DDECD7-D5D0-09DE-AE31-1A978C0FF321}"/>
              </a:ext>
            </a:extLst>
          </p:cNvPr>
          <p:cNvSpPr txBox="1"/>
          <p:nvPr/>
        </p:nvSpPr>
        <p:spPr>
          <a:xfrm>
            <a:off x="6096000" y="3599172"/>
            <a:ext cx="4180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Looking for low IV, but hoping IV will increase on the backend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DFBCB2-0FBB-8178-4559-2DC0A70663D0}"/>
              </a:ext>
            </a:extLst>
          </p:cNvPr>
          <p:cNvSpPr txBox="1"/>
          <p:nvPr/>
        </p:nvSpPr>
        <p:spPr>
          <a:xfrm>
            <a:off x="6096000" y="4521262"/>
            <a:ext cx="4180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IV increase and delta increase of the backend, will offset the negative delta on the front end.</a:t>
            </a:r>
          </a:p>
        </p:txBody>
      </p:sp>
    </p:spTree>
    <p:extLst>
      <p:ext uri="{BB962C8B-B14F-4D97-AF65-F5344CB8AC3E}">
        <p14:creationId xmlns:p14="http://schemas.microsoft.com/office/powerpoint/2010/main" val="3744110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62A5-6AE1-4736-47BA-82E119C1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Call Spread: IV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BD96B1-D7BC-B5E3-C2A4-C16BE08BE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76" y="2454653"/>
            <a:ext cx="9746929" cy="273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284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B736-33B9-DC4B-F4A7-A673C7F9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 Spread</a:t>
            </a:r>
          </a:p>
        </p:txBody>
      </p:sp>
      <p:pic>
        <p:nvPicPr>
          <p:cNvPr id="5" name="Content Placeholder 4" descr="Checkbox Checked with solid fill">
            <a:extLst>
              <a:ext uri="{FF2B5EF4-FFF2-40B4-BE49-F238E27FC236}">
                <a16:creationId xmlns:a16="http://schemas.microsoft.com/office/drawing/2014/main" id="{77099D85-177B-5851-CDE0-434C13A0A745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1749962"/>
            <a:ext cx="914400" cy="914400"/>
          </a:xfrm>
        </p:spPr>
      </p:pic>
      <p:pic>
        <p:nvPicPr>
          <p:cNvPr id="6" name="Content Placeholder 4" descr="Checkbox Checked with solid fill">
            <a:extLst>
              <a:ext uri="{FF2B5EF4-FFF2-40B4-BE49-F238E27FC236}">
                <a16:creationId xmlns:a16="http://schemas.microsoft.com/office/drawing/2014/main" id="{073B61CE-9BC8-39F1-3AB0-C0CB2E49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2804273"/>
            <a:ext cx="914400" cy="914400"/>
          </a:xfrm>
          <a:prstGeom prst="rect">
            <a:avLst/>
          </a:prstGeom>
        </p:spPr>
      </p:pic>
      <p:pic>
        <p:nvPicPr>
          <p:cNvPr id="7" name="Content Placeholder 4" descr="Checkbox Checked with solid fill">
            <a:extLst>
              <a:ext uri="{FF2B5EF4-FFF2-40B4-BE49-F238E27FC236}">
                <a16:creationId xmlns:a16="http://schemas.microsoft.com/office/drawing/2014/main" id="{37461803-CAD2-23C4-E09D-D18447F9E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3858584"/>
            <a:ext cx="914400" cy="914400"/>
          </a:xfrm>
          <a:prstGeom prst="rect">
            <a:avLst/>
          </a:prstGeom>
        </p:spPr>
      </p:pic>
      <p:pic>
        <p:nvPicPr>
          <p:cNvPr id="8" name="Content Placeholder 4" descr="Checkbox Checked with solid fill">
            <a:extLst>
              <a:ext uri="{FF2B5EF4-FFF2-40B4-BE49-F238E27FC236}">
                <a16:creationId xmlns:a16="http://schemas.microsoft.com/office/drawing/2014/main" id="{62602A95-6B33-3EF9-5E4A-80DAB63A9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779" y="4912895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F34F14-B83D-06DD-202C-D971871F7514}"/>
              </a:ext>
            </a:extLst>
          </p:cNvPr>
          <p:cNvSpPr txBox="1"/>
          <p:nvPr/>
        </p:nvSpPr>
        <p:spPr>
          <a:xfrm>
            <a:off x="1452851" y="2020607"/>
            <a:ext cx="237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VIX below 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D5C3F9-CD8B-3179-A7A7-9F13DA3EC764}"/>
              </a:ext>
            </a:extLst>
          </p:cNvPr>
          <p:cNvSpPr txBox="1"/>
          <p:nvPr/>
        </p:nvSpPr>
        <p:spPr>
          <a:xfrm>
            <a:off x="1476179" y="2978809"/>
            <a:ext cx="346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Has Implied volatility imploded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DF060A-E5A1-55F8-AFA5-B7C07368C44C}"/>
              </a:ext>
            </a:extLst>
          </p:cNvPr>
          <p:cNvSpPr txBox="1"/>
          <p:nvPr/>
        </p:nvSpPr>
        <p:spPr>
          <a:xfrm>
            <a:off x="1452851" y="3992618"/>
            <a:ext cx="5392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the term structure normal: </a:t>
            </a:r>
            <a:r>
              <a:rPr lang="en-US" dirty="0" err="1"/>
              <a:t>i.e</a:t>
            </a:r>
            <a:r>
              <a:rPr lang="en-US" dirty="0"/>
              <a:t> no earnings or major events?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39DD76-ADEA-F174-E6AD-2B30DB8E0DF0}"/>
              </a:ext>
            </a:extLst>
          </p:cNvPr>
          <p:cNvSpPr txBox="1"/>
          <p:nvPr/>
        </p:nvSpPr>
        <p:spPr>
          <a:xfrm>
            <a:off x="1452851" y="5172212"/>
            <a:ext cx="5392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Risk management is in place? </a:t>
            </a:r>
          </a:p>
        </p:txBody>
      </p:sp>
    </p:spTree>
    <p:extLst>
      <p:ext uri="{BB962C8B-B14F-4D97-AF65-F5344CB8AC3E}">
        <p14:creationId xmlns:p14="http://schemas.microsoft.com/office/powerpoint/2010/main" val="3130886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Let’s Wrap 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B12D62-7823-CF4D-C042-6A01CFC1BF40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363746" y="1311215"/>
          <a:ext cx="11350925" cy="4925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123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Agenda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B12D62-7823-CF4D-C042-6A01CFC1BF40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015830789"/>
              </p:ext>
            </p:extLst>
          </p:nvPr>
        </p:nvGraphicFramePr>
        <p:xfrm>
          <a:off x="363746" y="1311215"/>
          <a:ext cx="11350925" cy="4925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6784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768105-380F-B719-C1C8-4BDB12D4ED09}"/>
              </a:ext>
            </a:extLst>
          </p:cNvPr>
          <p:cNvSpPr txBox="1"/>
          <p:nvPr/>
        </p:nvSpPr>
        <p:spPr>
          <a:xfrm>
            <a:off x="4377088" y="2025887"/>
            <a:ext cx="5765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2"/>
              </a:rPr>
              <a:t>Ardi@bearbulltraders.com</a:t>
            </a:r>
            <a:r>
              <a:rPr lang="en-US" sz="32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B1FC2-4F43-C4A0-63E7-6352A66C3E49}"/>
              </a:ext>
            </a:extLst>
          </p:cNvPr>
          <p:cNvSpPr txBox="1"/>
          <p:nvPr/>
        </p:nvSpPr>
        <p:spPr>
          <a:xfrm>
            <a:off x="4742010" y="3999477"/>
            <a:ext cx="3892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Ardi_Aaziznia</a:t>
            </a:r>
            <a:endParaRPr lang="en-US" sz="3600" dirty="0"/>
          </a:p>
        </p:txBody>
      </p:sp>
      <p:pic>
        <p:nvPicPr>
          <p:cNvPr id="1026" name="Picture 2" descr="Who Made That Twitter Bird? - The New York Times">
            <a:extLst>
              <a:ext uri="{FF2B5EF4-FFF2-40B4-BE49-F238E27FC236}">
                <a16:creationId xmlns:a16="http://schemas.microsoft.com/office/drawing/2014/main" id="{6F0D3602-AF0A-5B66-2298-0AC3FF1C6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580" y="3607481"/>
            <a:ext cx="2291983" cy="1665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07CD80A-B8E5-5479-72AF-C3E5362A7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644" y="2025887"/>
            <a:ext cx="1205525" cy="90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15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5F4C9-AE7E-4B6E-B0F9-62D872C15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Third Dimension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88B3ED-5546-4DAA-8268-C74A8D72893C}"/>
              </a:ext>
            </a:extLst>
          </p:cNvPr>
          <p:cNvSpPr/>
          <p:nvPr/>
        </p:nvSpPr>
        <p:spPr>
          <a:xfrm>
            <a:off x="1568741" y="1736520"/>
            <a:ext cx="2281806" cy="21727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F3C657-2F70-4E6D-8CCE-5EBD6E2F3933}"/>
              </a:ext>
            </a:extLst>
          </p:cNvPr>
          <p:cNvSpPr txBox="1"/>
          <p:nvPr/>
        </p:nvSpPr>
        <p:spPr>
          <a:xfrm>
            <a:off x="952151" y="49844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527E5D-7A1B-4897-AEF1-5C68529B1C54}"/>
              </a:ext>
            </a:extLst>
          </p:cNvPr>
          <p:cNvSpPr txBox="1"/>
          <p:nvPr/>
        </p:nvSpPr>
        <p:spPr>
          <a:xfrm>
            <a:off x="3791824" y="50166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670E31-82D2-4240-A32A-64CDB20C8975}"/>
              </a:ext>
            </a:extLst>
          </p:cNvPr>
          <p:cNvSpPr/>
          <p:nvPr/>
        </p:nvSpPr>
        <p:spPr>
          <a:xfrm>
            <a:off x="7301218" y="1780562"/>
            <a:ext cx="2281806" cy="21727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D8526C-5C92-4457-9187-40F1A56180D7}"/>
              </a:ext>
            </a:extLst>
          </p:cNvPr>
          <p:cNvSpPr txBox="1"/>
          <p:nvPr/>
        </p:nvSpPr>
        <p:spPr>
          <a:xfrm>
            <a:off x="5515062" y="49844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5F893F-E054-42C1-AE51-4D82ACB5E4FA}"/>
              </a:ext>
            </a:extLst>
          </p:cNvPr>
          <p:cNvSpPr txBox="1"/>
          <p:nvPr/>
        </p:nvSpPr>
        <p:spPr>
          <a:xfrm>
            <a:off x="10480645" y="49844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5C8DC2-6595-4D75-B60A-8A5A6795DD1F}"/>
              </a:ext>
            </a:extLst>
          </p:cNvPr>
          <p:cNvSpPr txBox="1"/>
          <p:nvPr/>
        </p:nvSpPr>
        <p:spPr>
          <a:xfrm>
            <a:off x="7984921" y="50166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8003A4-1A92-A3D8-C58A-ED4595BE1A12}"/>
              </a:ext>
            </a:extLst>
          </p:cNvPr>
          <p:cNvCxnSpPr>
            <a:cxnSpLocks/>
            <a:stCxn id="10" idx="0"/>
            <a:endCxn id="4" idx="4"/>
          </p:cNvCxnSpPr>
          <p:nvPr/>
        </p:nvCxnSpPr>
        <p:spPr>
          <a:xfrm flipV="1">
            <a:off x="1409351" y="3909269"/>
            <a:ext cx="1300293" cy="10751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DF2DCC9-D58A-BBA0-CD58-B1744D40D9B8}"/>
              </a:ext>
            </a:extLst>
          </p:cNvPr>
          <p:cNvCxnSpPr>
            <a:cxnSpLocks/>
            <a:stCxn id="11" idx="0"/>
            <a:endCxn id="4" idx="4"/>
          </p:cNvCxnSpPr>
          <p:nvPr/>
        </p:nvCxnSpPr>
        <p:spPr>
          <a:xfrm flipH="1" flipV="1">
            <a:off x="2709644" y="3909269"/>
            <a:ext cx="1539380" cy="11073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1891ABA-2C2E-1D1E-695E-244B0896E76F}"/>
              </a:ext>
            </a:extLst>
          </p:cNvPr>
          <p:cNvCxnSpPr>
            <a:cxnSpLocks/>
            <a:stCxn id="21" idx="0"/>
            <a:endCxn id="12" idx="4"/>
          </p:cNvCxnSpPr>
          <p:nvPr/>
        </p:nvCxnSpPr>
        <p:spPr>
          <a:xfrm flipV="1">
            <a:off x="8442121" y="3953311"/>
            <a:ext cx="0" cy="10633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1E4D14A-FF97-15B7-EFE1-5EC713655FA1}"/>
              </a:ext>
            </a:extLst>
          </p:cNvPr>
          <p:cNvCxnSpPr>
            <a:cxnSpLocks/>
            <a:stCxn id="16" idx="1"/>
            <a:endCxn id="12" idx="4"/>
          </p:cNvCxnSpPr>
          <p:nvPr/>
        </p:nvCxnSpPr>
        <p:spPr>
          <a:xfrm flipH="1" flipV="1">
            <a:off x="8442121" y="3953311"/>
            <a:ext cx="2038524" cy="12158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DF5825B-D2C1-C3C0-E2AD-7D8F3EA4A42C}"/>
              </a:ext>
            </a:extLst>
          </p:cNvPr>
          <p:cNvCxnSpPr>
            <a:cxnSpLocks/>
            <a:stCxn id="15" idx="0"/>
            <a:endCxn id="12" idx="4"/>
          </p:cNvCxnSpPr>
          <p:nvPr/>
        </p:nvCxnSpPr>
        <p:spPr>
          <a:xfrm flipV="1">
            <a:off x="5972262" y="3953311"/>
            <a:ext cx="2469859" cy="10311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15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48C5B-1369-59FD-EE72-DEBD1D39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Volatility?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110A0-7A7E-35B2-0ADB-11A1BC8B237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We talk a lot about volatility, “oh market is volatile”</a:t>
            </a:r>
          </a:p>
          <a:p>
            <a:r>
              <a:rPr lang="en-US" dirty="0"/>
              <a:t>Today is a “volatile day”</a:t>
            </a:r>
          </a:p>
          <a:p>
            <a:r>
              <a:rPr lang="en-US" dirty="0"/>
              <a:t>On CNBC “Volatility is elevated”</a:t>
            </a:r>
          </a:p>
          <a:p>
            <a:r>
              <a:rPr lang="en-US" dirty="0"/>
              <a:t>But what is Volatility?</a:t>
            </a:r>
          </a:p>
          <a:p>
            <a:r>
              <a:rPr lang="en-US" dirty="0"/>
              <a:t>Any guesses? </a:t>
            </a:r>
          </a:p>
        </p:txBody>
      </p:sp>
    </p:spTree>
    <p:extLst>
      <p:ext uri="{BB962C8B-B14F-4D97-AF65-F5344CB8AC3E}">
        <p14:creationId xmlns:p14="http://schemas.microsoft.com/office/powerpoint/2010/main" val="3564708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FA5FB-62DC-DFEE-6A91-CC4CAB8E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Volatility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DB3066-0CB9-750F-C801-9B1A22E474E0}"/>
              </a:ext>
            </a:extLst>
          </p:cNvPr>
          <p:cNvSpPr/>
          <p:nvPr/>
        </p:nvSpPr>
        <p:spPr>
          <a:xfrm>
            <a:off x="4832059" y="1434516"/>
            <a:ext cx="2986480" cy="24747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Volatility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2AB1A70-C756-78F5-A16D-B0247FC107C9}"/>
              </a:ext>
            </a:extLst>
          </p:cNvPr>
          <p:cNvCxnSpPr/>
          <p:nvPr/>
        </p:nvCxnSpPr>
        <p:spPr>
          <a:xfrm flipH="1">
            <a:off x="3028426" y="3959604"/>
            <a:ext cx="3254928" cy="70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27F4E9-EC00-4BDA-6479-8253FCB3B599}"/>
              </a:ext>
            </a:extLst>
          </p:cNvPr>
          <p:cNvCxnSpPr/>
          <p:nvPr/>
        </p:nvCxnSpPr>
        <p:spPr>
          <a:xfrm>
            <a:off x="6325299" y="3976382"/>
            <a:ext cx="3548543" cy="822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A88EE67-03BF-4A17-BE13-6FF0BE1ED0D7}"/>
              </a:ext>
            </a:extLst>
          </p:cNvPr>
          <p:cNvSpPr txBox="1"/>
          <p:nvPr/>
        </p:nvSpPr>
        <p:spPr>
          <a:xfrm>
            <a:off x="1652631" y="4798503"/>
            <a:ext cx="2751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Realized volatility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4B284D-E178-17B1-12FE-D9AC0DF2A2EC}"/>
              </a:ext>
            </a:extLst>
          </p:cNvPr>
          <p:cNvSpPr txBox="1"/>
          <p:nvPr/>
        </p:nvSpPr>
        <p:spPr>
          <a:xfrm>
            <a:off x="9163574" y="4798502"/>
            <a:ext cx="2751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Implied volatility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B0E8B3-BAE4-14CD-8598-C3DBAAFC6352}"/>
              </a:ext>
            </a:extLst>
          </p:cNvPr>
          <p:cNvSpPr/>
          <p:nvPr/>
        </p:nvSpPr>
        <p:spPr>
          <a:xfrm>
            <a:off x="8984608" y="4483915"/>
            <a:ext cx="1778467" cy="1652631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BA19A790-FCFF-9D49-E27A-CD888527019C}"/>
              </a:ext>
            </a:extLst>
          </p:cNvPr>
          <p:cNvCxnSpPr/>
          <p:nvPr/>
        </p:nvCxnSpPr>
        <p:spPr>
          <a:xfrm flipV="1">
            <a:off x="9739617" y="3909269"/>
            <a:ext cx="531303" cy="49495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9D36927-6F1F-8BA4-2FA1-DBAC60E51134}"/>
              </a:ext>
            </a:extLst>
          </p:cNvPr>
          <p:cNvSpPr txBox="1"/>
          <p:nvPr/>
        </p:nvSpPr>
        <p:spPr>
          <a:xfrm>
            <a:off x="10406541" y="2704837"/>
            <a:ext cx="1098958" cy="175432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Majority of today’s session will be on this</a:t>
            </a:r>
          </a:p>
        </p:txBody>
      </p:sp>
    </p:spTree>
    <p:extLst>
      <p:ext uri="{BB962C8B-B14F-4D97-AF65-F5344CB8AC3E}">
        <p14:creationId xmlns:p14="http://schemas.microsoft.com/office/powerpoint/2010/main" val="2569298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CB323-FD54-EFCB-0C51-692BEFB6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Realized Volatility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B48F87-78ED-42EB-2DAA-98B2E60FAA7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0" y="1216294"/>
            <a:ext cx="4348090" cy="52159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234C5B-546D-27E9-BCC0-46115C22C011}"/>
              </a:ext>
            </a:extLst>
          </p:cNvPr>
          <p:cNvSpPr txBox="1"/>
          <p:nvPr/>
        </p:nvSpPr>
        <p:spPr>
          <a:xfrm>
            <a:off x="427839" y="3824280"/>
            <a:ext cx="4311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Standard deviation of price returns </a:t>
            </a:r>
          </a:p>
        </p:txBody>
      </p:sp>
      <p:sp>
        <p:nvSpPr>
          <p:cNvPr id="7" name="Arrow: Chevron 6">
            <a:extLst>
              <a:ext uri="{FF2B5EF4-FFF2-40B4-BE49-F238E27FC236}">
                <a16:creationId xmlns:a16="http://schemas.microsoft.com/office/drawing/2014/main" id="{B8AC4BD1-F44E-3818-9CC0-9D79A419E747}"/>
              </a:ext>
            </a:extLst>
          </p:cNvPr>
          <p:cNvSpPr/>
          <p:nvPr/>
        </p:nvSpPr>
        <p:spPr>
          <a:xfrm>
            <a:off x="4654492" y="2898290"/>
            <a:ext cx="796954" cy="2239860"/>
          </a:xfrm>
          <a:prstGeom prst="chevron">
            <a:avLst>
              <a:gd name="adj" fmla="val 605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52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D09A-589B-9794-D22F-35BC9C07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Realized Volatility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5D67D0-D766-9DE7-161D-9D2D8F97A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452" y="1441933"/>
            <a:ext cx="4885669" cy="4805025"/>
          </a:xfrm>
          <a:prstGeom prst="rect">
            <a:avLst/>
          </a:prstGeom>
        </p:spPr>
      </p:pic>
      <p:sp>
        <p:nvSpPr>
          <p:cNvPr id="6" name="Arrow: Chevron 5">
            <a:extLst>
              <a:ext uri="{FF2B5EF4-FFF2-40B4-BE49-F238E27FC236}">
                <a16:creationId xmlns:a16="http://schemas.microsoft.com/office/drawing/2014/main" id="{413E674F-D35B-7657-23D0-26A73699C15F}"/>
              </a:ext>
            </a:extLst>
          </p:cNvPr>
          <p:cNvSpPr/>
          <p:nvPr/>
        </p:nvSpPr>
        <p:spPr>
          <a:xfrm>
            <a:off x="5854118" y="2724515"/>
            <a:ext cx="796954" cy="2239860"/>
          </a:xfrm>
          <a:prstGeom prst="chevron">
            <a:avLst>
              <a:gd name="adj" fmla="val 605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C804-7A7F-4D83-C0ED-B4000EDC367D}"/>
              </a:ext>
            </a:extLst>
          </p:cNvPr>
          <p:cNvSpPr txBox="1"/>
          <p:nvPr/>
        </p:nvSpPr>
        <p:spPr>
          <a:xfrm>
            <a:off x="6853806" y="2088857"/>
            <a:ext cx="4983060" cy="32748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Realized volatility is focusing on what has happened in the past.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deviation of the returns from the mean.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But we care more about future.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Can we guess where the stock is going?  </a:t>
            </a:r>
          </a:p>
        </p:txBody>
      </p:sp>
    </p:spTree>
    <p:extLst>
      <p:ext uri="{BB962C8B-B14F-4D97-AF65-F5344CB8AC3E}">
        <p14:creationId xmlns:p14="http://schemas.microsoft.com/office/powerpoint/2010/main" val="1918210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5ACC0-172A-164F-4292-CF824F7AE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Have a Very Strong Guess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DC35D0-619E-8850-4F8E-2A785A1E9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38" y="1386776"/>
            <a:ext cx="6897149" cy="4758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757A59-0936-186F-6F0E-4DA6D475AC63}"/>
              </a:ext>
            </a:extLst>
          </p:cNvPr>
          <p:cNvSpPr txBox="1"/>
          <p:nvPr/>
        </p:nvSpPr>
        <p:spPr>
          <a:xfrm>
            <a:off x="8003096" y="1753298"/>
            <a:ext cx="3020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is a 70% chance that FB will be between $189 and $235 May 20</a:t>
            </a:r>
            <a:r>
              <a:rPr lang="en-US" baseline="30000" dirty="0"/>
              <a:t>th</a:t>
            </a:r>
            <a:r>
              <a:rPr lang="en-US" dirty="0"/>
              <a:t>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5FA0CF-B7C4-EBD9-E42B-B0974DFAC47A}"/>
              </a:ext>
            </a:extLst>
          </p:cNvPr>
          <p:cNvSpPr txBox="1"/>
          <p:nvPr/>
        </p:nvSpPr>
        <p:spPr>
          <a:xfrm>
            <a:off x="8003096" y="3328061"/>
            <a:ext cx="3020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is IB estimating this range?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AE1BD7-2C03-791A-EF99-A2A51412BC9E}"/>
              </a:ext>
            </a:extLst>
          </p:cNvPr>
          <p:cNvSpPr txBox="1"/>
          <p:nvPr/>
        </p:nvSpPr>
        <p:spPr>
          <a:xfrm>
            <a:off x="8003096" y="4768602"/>
            <a:ext cx="302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this Magic?</a:t>
            </a:r>
          </a:p>
        </p:txBody>
      </p:sp>
    </p:spTree>
    <p:extLst>
      <p:ext uri="{BB962C8B-B14F-4D97-AF65-F5344CB8AC3E}">
        <p14:creationId xmlns:p14="http://schemas.microsoft.com/office/powerpoint/2010/main" val="4120556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BT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67121B"/>
      </a:accent1>
      <a:accent2>
        <a:srgbClr val="B40000"/>
      </a:accent2>
      <a:accent3>
        <a:srgbClr val="A5A5A5"/>
      </a:accent3>
      <a:accent4>
        <a:srgbClr val="7F7F7F"/>
      </a:accent4>
      <a:accent5>
        <a:srgbClr val="F2F2F2"/>
      </a:accent5>
      <a:accent6>
        <a:srgbClr val="7F7F7F"/>
      </a:accent6>
      <a:hlink>
        <a:srgbClr val="67121B"/>
      </a:hlink>
      <a:folHlink>
        <a:srgbClr val="B40000"/>
      </a:folHlink>
    </a:clrScheme>
    <a:fontScheme name="BBT">
      <a:majorFont>
        <a:latin typeface="Ralewa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CT_PPT_template" id="{C5C1F383-9282-4D57-AF90-3E4ABA99DC1D}" vid="{2801631A-856A-4CB2-A921-0305AE421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PCT_PPT_template</Template>
  <TotalTime>1528</TotalTime>
  <Words>826</Words>
  <Application>Microsoft Office PowerPoint</Application>
  <PresentationFormat>Widescreen</PresentationFormat>
  <Paragraphs>156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 Math</vt:lpstr>
      <vt:lpstr>Open Sans</vt:lpstr>
      <vt:lpstr>Raleway</vt:lpstr>
      <vt:lpstr>Office Theme</vt:lpstr>
      <vt:lpstr>Implied Volatility Demystified </vt:lpstr>
      <vt:lpstr>PowerPoint Presentation</vt:lpstr>
      <vt:lpstr>Agenda</vt:lpstr>
      <vt:lpstr>The Third Dimension </vt:lpstr>
      <vt:lpstr>What is Volatility? </vt:lpstr>
      <vt:lpstr>Volatility</vt:lpstr>
      <vt:lpstr>Realized Volatility</vt:lpstr>
      <vt:lpstr>Realized Volatility</vt:lpstr>
      <vt:lpstr>We Can Have a Very Strong Guess</vt:lpstr>
      <vt:lpstr>Introducing: Implied Volatility </vt:lpstr>
      <vt:lpstr>Implied Volatility</vt:lpstr>
      <vt:lpstr>VIX: 30 Day Implied Volatility</vt:lpstr>
      <vt:lpstr>What Can VIX Tell Us? </vt:lpstr>
      <vt:lpstr>Let’s Check with IB</vt:lpstr>
      <vt:lpstr>Implied Volatility </vt:lpstr>
      <vt:lpstr>VIX and Volatility Regimes </vt:lpstr>
      <vt:lpstr>Short Strangles </vt:lpstr>
      <vt:lpstr>Payoff Diagram </vt:lpstr>
      <vt:lpstr>Short Strangles</vt:lpstr>
      <vt:lpstr>Short Strangle </vt:lpstr>
      <vt:lpstr>Iron Condor</vt:lpstr>
      <vt:lpstr>Iron Condor Vs Strangle </vt:lpstr>
      <vt:lpstr>Iron Condor</vt:lpstr>
      <vt:lpstr>Iron Condor</vt:lpstr>
      <vt:lpstr>Calendar Spread</vt:lpstr>
      <vt:lpstr>Calendar Call Spread </vt:lpstr>
      <vt:lpstr>Calendar Call Spread: IV</vt:lpstr>
      <vt:lpstr>Calendar Spread</vt:lpstr>
      <vt:lpstr>Let’s Wrap Up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Baehr</dc:creator>
  <cp:lastModifiedBy>A A</cp:lastModifiedBy>
  <cp:revision>43</cp:revision>
  <dcterms:created xsi:type="dcterms:W3CDTF">2020-09-08T11:43:49Z</dcterms:created>
  <dcterms:modified xsi:type="dcterms:W3CDTF">2022-05-04T01:15:51Z</dcterms:modified>
</cp:coreProperties>
</file>